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84"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5" r:id="rId3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95127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558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409750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60940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A81719A-AAA1-4874-A847-1F3145FE6A94}" type="datetimeFigureOut">
              <a:rPr lang="ru-RU" smtClean="0"/>
              <a:t>08.02.2021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22861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A81719A-AAA1-4874-A847-1F3145FE6A94}" type="datetimeFigureOut">
              <a:rPr lang="ru-RU" smtClean="0"/>
              <a:t>08.02.2021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396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A81719A-AAA1-4874-A847-1F3145FE6A94}" type="datetimeFigureOut">
              <a:rPr lang="ru-RU" smtClean="0"/>
              <a:t>08.02.2021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14496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81719A-AAA1-4874-A847-1F3145FE6A94}" type="datetimeFigureOut">
              <a:rPr lang="ru-RU" smtClean="0"/>
              <a:t>08.02.2021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80996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A81719A-AAA1-4874-A847-1F3145FE6A94}" type="datetimeFigureOut">
              <a:rPr lang="ru-RU" smtClean="0"/>
              <a:t>08.02.2021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5827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08.02.2021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82354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08.02.2021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6471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1719A-AAA1-4874-A847-1F3145FE6A94}" type="datetimeFigureOut">
              <a:rPr lang="ru-RU" smtClean="0"/>
              <a:t>08.02.2021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4322A-11D5-4508-A4DC-9F1835FCCE1C}" type="slidenum">
              <a:rPr lang="ru-RU" smtClean="0"/>
              <a:t>‹#›</a:t>
            </a:fld>
            <a:endParaRPr lang="ru-RU"/>
          </a:p>
        </p:txBody>
      </p:sp>
    </p:spTree>
    <p:extLst>
      <p:ext uri="{BB962C8B-B14F-4D97-AF65-F5344CB8AC3E}">
        <p14:creationId xmlns:p14="http://schemas.microsoft.com/office/powerpoint/2010/main" val="375387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kazneb.kz/site/catalogue/view?br=1595552"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8993" y="476672"/>
            <a:ext cx="8942784" cy="1143000"/>
          </a:xfrm>
        </p:spPr>
        <p:txBody>
          <a:bodyPr>
            <a:noAutofit/>
          </a:bodyPr>
          <a:lstStyle/>
          <a:p>
            <a:r>
              <a:rPr lang="ru-RU" sz="3733" b="1" dirty="0">
                <a:latin typeface="Arial" panose="020B0604020202020204" pitchFamily="34" charset="0"/>
                <a:cs typeface="Arial" panose="020B0604020202020204" pitchFamily="34" charset="0"/>
              </a:rPr>
              <a:t>ӘЛ-ФАРАБИ АТЫНДАҒЫ ҚАЗАҚ ҰЛТТЫҚ УНИВЕРСИТЕТІ</a:t>
            </a:r>
          </a:p>
        </p:txBody>
      </p:sp>
      <p:sp>
        <p:nvSpPr>
          <p:cNvPr id="4" name="TextBox 3"/>
          <p:cNvSpPr txBox="1"/>
          <p:nvPr/>
        </p:nvSpPr>
        <p:spPr>
          <a:xfrm>
            <a:off x="2927648" y="1780292"/>
            <a:ext cx="8640960" cy="2390141"/>
          </a:xfrm>
          <a:prstGeom prst="rect">
            <a:avLst/>
          </a:prstGeom>
          <a:solidFill>
            <a:schemeClr val="bg1"/>
          </a:solidFill>
        </p:spPr>
        <p:txBody>
          <a:bodyPr wrap="square" rtlCol="0">
            <a:spAutoFit/>
          </a:bodyPr>
          <a:lstStyle/>
          <a:p>
            <a:r>
              <a:rPr lang="ru-RU" sz="3733" b="1" dirty="0" err="1">
                <a:latin typeface="Arial" panose="020B0604020202020204" pitchFamily="34" charset="0"/>
                <a:cs typeface="Arial" panose="020B0604020202020204" pitchFamily="34" charset="0"/>
              </a:rPr>
              <a:t>Саясаттану</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және</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саяси</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технологиялар</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кафедрасы</a:t>
            </a:r>
            <a:endParaRPr lang="ru-RU" sz="3733" dirty="0">
              <a:latin typeface="Arial" panose="020B0604020202020204" pitchFamily="34" charset="0"/>
              <a:cs typeface="Arial" panose="020B0604020202020204" pitchFamily="34" charset="0"/>
            </a:endParaRPr>
          </a:p>
          <a:p>
            <a:r>
              <a:rPr lang="ru-RU" sz="3733" dirty="0">
                <a:latin typeface="Arial" panose="020B0604020202020204" pitchFamily="34" charset="0"/>
                <a:cs typeface="Arial" panose="020B0604020202020204" pitchFamily="34" charset="0"/>
              </a:rPr>
              <a:t/>
            </a:r>
            <a:br>
              <a:rPr lang="ru-RU" sz="3733" dirty="0">
                <a:latin typeface="Arial" panose="020B0604020202020204" pitchFamily="34" charset="0"/>
                <a:cs typeface="Arial" panose="020B0604020202020204" pitchFamily="34" charset="0"/>
              </a:rPr>
            </a:br>
            <a:endParaRPr lang="ru-RU" sz="3733" b="1" dirty="0">
              <a:latin typeface="Arial" panose="020B0604020202020204" pitchFamily="34" charset="0"/>
              <a:cs typeface="Arial" panose="020B0604020202020204" pitchFamily="34" charset="0"/>
            </a:endParaRPr>
          </a:p>
        </p:txBody>
      </p:sp>
      <p:sp>
        <p:nvSpPr>
          <p:cNvPr id="5" name="TextBox 4"/>
          <p:cNvSpPr txBox="1"/>
          <p:nvPr/>
        </p:nvSpPr>
        <p:spPr>
          <a:xfrm>
            <a:off x="2831638" y="3366181"/>
            <a:ext cx="8832981" cy="666786"/>
          </a:xfrm>
          <a:prstGeom prst="rect">
            <a:avLst/>
          </a:prstGeom>
          <a:noFill/>
        </p:spPr>
        <p:txBody>
          <a:bodyPr wrap="square" rtlCol="0">
            <a:spAutoFit/>
          </a:bodyPr>
          <a:lstStyle/>
          <a:p>
            <a:r>
              <a:rPr lang="ru-RU" sz="3733" b="1" dirty="0" err="1"/>
              <a:t>Саяси</a:t>
            </a:r>
            <a:r>
              <a:rPr lang="ru-RU" sz="3733" b="1" dirty="0"/>
              <a:t> </a:t>
            </a:r>
            <a:r>
              <a:rPr lang="ru-RU" sz="3733" b="1" dirty="0" err="1"/>
              <a:t>имиджелогия</a:t>
            </a:r>
            <a:endParaRPr lang="ru-RU" sz="3733" b="1" dirty="0">
              <a:latin typeface="Arial" panose="020B0604020202020204" pitchFamily="34" charset="0"/>
            </a:endParaRPr>
          </a:p>
        </p:txBody>
      </p:sp>
      <p:sp>
        <p:nvSpPr>
          <p:cNvPr id="6" name="TextBox 5"/>
          <p:cNvSpPr txBox="1"/>
          <p:nvPr/>
        </p:nvSpPr>
        <p:spPr>
          <a:xfrm>
            <a:off x="3119669" y="4599395"/>
            <a:ext cx="4320480" cy="1077218"/>
          </a:xfrm>
          <a:prstGeom prst="rect">
            <a:avLst/>
          </a:prstGeom>
          <a:noFill/>
        </p:spPr>
        <p:txBody>
          <a:bodyPr wrap="square" rtlCol="0">
            <a:spAutoFit/>
          </a:bodyPr>
          <a:lstStyle/>
          <a:p>
            <a:r>
              <a:rPr lang="ru-RU" sz="3200" b="1" dirty="0" err="1">
                <a:latin typeface="Arial" panose="020B0604020202020204" pitchFamily="34" charset="0"/>
                <a:cs typeface="Arial" panose="020B0604020202020204" pitchFamily="34" charset="0"/>
              </a:rPr>
              <a:t>Абжаппарова</a:t>
            </a:r>
            <a:r>
              <a:rPr lang="ru-RU" sz="3200" b="1" dirty="0">
                <a:latin typeface="Arial" panose="020B0604020202020204" pitchFamily="34" charset="0"/>
                <a:cs typeface="Arial" panose="020B0604020202020204" pitchFamily="34" charset="0"/>
              </a:rPr>
              <a:t> А.А.</a:t>
            </a:r>
            <a:endParaRPr lang="ru-RU" sz="3200" dirty="0">
              <a:latin typeface="Arial" panose="020B0604020202020204" pitchFamily="34" charset="0"/>
              <a:cs typeface="Arial" panose="020B0604020202020204" pitchFamily="34" charset="0"/>
            </a:endParaRPr>
          </a:p>
          <a:p>
            <a:r>
              <a:rPr lang="ru-RU" sz="3200" b="1" dirty="0" err="1">
                <a:latin typeface="Arial" panose="020B0604020202020204" pitchFamily="34" charset="0"/>
                <a:cs typeface="Arial" panose="020B0604020202020204" pitchFamily="34" charset="0"/>
              </a:rPr>
              <a:t>Аға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оқытушы</a:t>
            </a:r>
            <a:endParaRPr lang="ru-RU" sz="3200" dirty="0">
              <a:latin typeface="Arial" panose="020B0604020202020204" pitchFamily="34" charset="0"/>
              <a:cs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52527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1" y="502276"/>
            <a:ext cx="10515600" cy="5751960"/>
          </a:xfrm>
        </p:spPr>
        <p:txBody>
          <a:bodyPr>
            <a:normAutofit/>
          </a:bodyPr>
          <a:lstStyle/>
          <a:p>
            <a:pPr marL="0" indent="0">
              <a:buNone/>
            </a:pPr>
            <a:r>
              <a:rPr lang="kk-KZ" sz="3600" dirty="0"/>
              <a:t>Имидж түсінігіне түрлі əдістерді жалпыландыра отырып, келе- сі анықтаманы енгізуге болады</a:t>
            </a:r>
            <a:r>
              <a:rPr lang="kk-KZ" sz="3600" dirty="0" smtClean="0"/>
              <a:t>:</a:t>
            </a:r>
          </a:p>
          <a:p>
            <a:pPr marL="0" indent="0">
              <a:buNone/>
            </a:pPr>
            <a:r>
              <a:rPr lang="kk-KZ" sz="3600" dirty="0" smtClean="0"/>
              <a:t> </a:t>
            </a:r>
            <a:r>
              <a:rPr lang="kk-KZ" sz="3600" dirty="0"/>
              <a:t>имидж – бұл имидж аудиториясын құрайтын əлеуметтік топтағы субъект жайлы символикалық түсінік, ол: </a:t>
            </a:r>
            <a:endParaRPr lang="kk-KZ" sz="3600" dirty="0" smtClean="0"/>
          </a:p>
          <a:p>
            <a:pPr marL="0" indent="0">
              <a:buNone/>
            </a:pPr>
            <a:r>
              <a:rPr lang="kk-KZ" sz="3600" dirty="0" smtClean="0"/>
              <a:t>а</a:t>
            </a:r>
            <a:r>
              <a:rPr lang="kk-KZ" sz="3600" dirty="0"/>
              <a:t>) мақсаттылы; </a:t>
            </a:r>
            <a:endParaRPr lang="kk-KZ" sz="3600" dirty="0" smtClean="0"/>
          </a:p>
          <a:p>
            <a:pPr marL="0" indent="0">
              <a:buNone/>
            </a:pPr>
            <a:r>
              <a:rPr lang="kk-KZ" sz="3600" dirty="0" smtClean="0"/>
              <a:t>ə</a:t>
            </a:r>
            <a:r>
              <a:rPr lang="kk-KZ" sz="3600" dirty="0"/>
              <a:t>) кəсіби технологияларды қолданумен</a:t>
            </a:r>
            <a:r>
              <a:rPr lang="kk-KZ" sz="3600" dirty="0" smtClean="0"/>
              <a:t>;</a:t>
            </a:r>
          </a:p>
          <a:p>
            <a:pPr marL="0" indent="0">
              <a:buNone/>
            </a:pPr>
            <a:r>
              <a:rPr lang="kk-KZ" sz="3600" dirty="0" smtClean="0"/>
              <a:t> </a:t>
            </a:r>
            <a:r>
              <a:rPr lang="kk-KZ" sz="3600" dirty="0"/>
              <a:t>б) субъектінің белгілі бір қызметінің сəттілігін жоғарылату мақсатымен қалыптасады.</a:t>
            </a:r>
            <a:endParaRPr lang="ru-RU" sz="3600" dirty="0"/>
          </a:p>
          <a:p>
            <a:pPr marL="0" indent="0">
              <a:buNone/>
            </a:pPr>
            <a:endParaRPr lang="ru-RU" sz="3600" dirty="0"/>
          </a:p>
        </p:txBody>
      </p:sp>
    </p:spTree>
    <p:extLst>
      <p:ext uri="{BB962C8B-B14F-4D97-AF65-F5344CB8AC3E}">
        <p14:creationId xmlns:p14="http://schemas.microsoft.com/office/powerpoint/2010/main" val="1573739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Имиджелогияның анықтамалары</a:t>
            </a:r>
            <a:endParaRPr lang="ru-RU" dirty="0"/>
          </a:p>
        </p:txBody>
      </p:sp>
      <p:sp>
        <p:nvSpPr>
          <p:cNvPr id="3" name="Объект 2"/>
          <p:cNvSpPr>
            <a:spLocks noGrp="1"/>
          </p:cNvSpPr>
          <p:nvPr>
            <p:ph idx="1"/>
          </p:nvPr>
        </p:nvSpPr>
        <p:spPr/>
        <p:txBody>
          <a:bodyPr>
            <a:normAutofit/>
          </a:bodyPr>
          <a:lstStyle/>
          <a:p>
            <a:pPr lvl="0"/>
            <a:r>
              <a:rPr lang="kk-KZ" dirty="0"/>
              <a:t>имиджелогия адамның, ұйымның, сауда маркасының, заты мен қызмет көрсетуінің имиджін қалыптастыру, əрекеттендіру жəне басқару заңдылықтарын зерттейді (Петрова Е.А.);</a:t>
            </a:r>
            <a:endParaRPr lang="ru-RU" dirty="0"/>
          </a:p>
          <a:p>
            <a:pPr lvl="0"/>
            <a:r>
              <a:rPr lang="kk-KZ" dirty="0"/>
              <a:t>имиджелогия бұқаралық коммуникация феномені жайын- дағы ғылым ретінде (Почепцов Г.Г.);</a:t>
            </a:r>
            <a:endParaRPr lang="ru-RU" dirty="0"/>
          </a:p>
          <a:p>
            <a:pPr lvl="0"/>
            <a:r>
              <a:rPr lang="kk-KZ" dirty="0"/>
              <a:t>имиджелогия – бұл əр адамға тартымды болып, адамдарға жарық төге білудің үндеуін арнау. Ол адамның құрметті тұлға болу қажеттілігінің сыртқы кейіпте байқалуына мүмкіндік береді;</a:t>
            </a:r>
            <a:endParaRPr lang="ru-RU" dirty="0"/>
          </a:p>
        </p:txBody>
      </p:sp>
    </p:spTree>
    <p:extLst>
      <p:ext uri="{BB962C8B-B14F-4D97-AF65-F5344CB8AC3E}">
        <p14:creationId xmlns:p14="http://schemas.microsoft.com/office/powerpoint/2010/main" val="1010069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5916" y="184821"/>
            <a:ext cx="9679546" cy="1051551"/>
          </a:xfrm>
        </p:spPr>
        <p:txBody>
          <a:bodyPr/>
          <a:lstStyle/>
          <a:p>
            <a:r>
              <a:rPr lang="kk-KZ" b="1" dirty="0"/>
              <a:t>Имидждің мəнді сипаттамалары</a:t>
            </a:r>
            <a:endParaRPr lang="ru-RU" b="1" dirty="0"/>
          </a:p>
        </p:txBody>
      </p:sp>
      <p:sp>
        <p:nvSpPr>
          <p:cNvPr id="3" name="Объект 2"/>
          <p:cNvSpPr>
            <a:spLocks noGrp="1"/>
          </p:cNvSpPr>
          <p:nvPr>
            <p:ph idx="1"/>
          </p:nvPr>
        </p:nvSpPr>
        <p:spPr>
          <a:xfrm>
            <a:off x="838200" y="1442434"/>
            <a:ext cx="10515600" cy="4734529"/>
          </a:xfrm>
        </p:spPr>
        <p:txBody>
          <a:bodyPr>
            <a:noAutofit/>
          </a:bodyPr>
          <a:lstStyle/>
          <a:p>
            <a:pPr lvl="0"/>
            <a:r>
              <a:rPr lang="kk-KZ" sz="2400" dirty="0"/>
              <a:t>имидж белсенділігі, оны қабылдайтын субъектілердің жүріс- тұрысына əсер ету қабілеті жəне оның перцепция субъектілерінің стереотиптері мен түсініктеріне тəуелді болуы;</a:t>
            </a:r>
            <a:endParaRPr lang="ru-RU" sz="2400" dirty="0"/>
          </a:p>
          <a:p>
            <a:pPr lvl="0"/>
            <a:r>
              <a:rPr lang="kk-KZ" sz="2400" dirty="0"/>
              <a:t>имидждің ақпараттылығы, ол өз кезегінде бейнеленетін субъект жайлы ақиқатты немесе жалған ақпарат беру қабілеті ретінде көрініс табады; рационалды жəне эмоционалды аспектілер имиджін құру мен қабылдауда үйлесіп келуі;</a:t>
            </a:r>
            <a:endParaRPr lang="ru-RU" sz="2400" dirty="0"/>
          </a:p>
          <a:p>
            <a:pPr lvl="0"/>
            <a:r>
              <a:rPr lang="kk-KZ" sz="2400" dirty="0"/>
              <a:t>аудитория санасында біртұтасты бейнеге дейін толықтыры- латын бөлек оқшауланған символдардың бірігу жолымен жүзеге асырылатын бейнелеуші субъекті түсінігінің толыққандылығы;</a:t>
            </a:r>
            <a:endParaRPr lang="ru-RU" sz="2400" dirty="0"/>
          </a:p>
          <a:p>
            <a:pPr lvl="0"/>
            <a:r>
              <a:rPr lang="kk-KZ" sz="2400" dirty="0"/>
              <a:t>бейнеленетін субъекті түсінігінің индивидуалдығы, қажет- тілік пайда болған жағдайда оның құрамына кіретін символдар мен стереотиптік сипаттамаларды толықтырады;</a:t>
            </a:r>
            <a:endParaRPr lang="ru-RU" sz="2400" dirty="0"/>
          </a:p>
        </p:txBody>
      </p:sp>
    </p:spTree>
    <p:extLst>
      <p:ext uri="{BB962C8B-B14F-4D97-AF65-F5344CB8AC3E}">
        <p14:creationId xmlns:p14="http://schemas.microsoft.com/office/powerpoint/2010/main" val="1320486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Имидждің мəнді сипаттамалары</a:t>
            </a:r>
            <a:endParaRPr lang="ru-RU" b="1" dirty="0"/>
          </a:p>
        </p:txBody>
      </p:sp>
      <p:sp>
        <p:nvSpPr>
          <p:cNvPr id="3" name="Объект 2"/>
          <p:cNvSpPr>
            <a:spLocks noGrp="1"/>
          </p:cNvSpPr>
          <p:nvPr>
            <p:ph idx="1"/>
          </p:nvPr>
        </p:nvSpPr>
        <p:spPr/>
        <p:txBody>
          <a:bodyPr>
            <a:normAutofit fontScale="92500" lnSpcReduction="10000"/>
          </a:bodyPr>
          <a:lstStyle/>
          <a:p>
            <a:pPr lvl="0"/>
            <a:r>
              <a:rPr lang="kk-KZ" dirty="0"/>
              <a:t>имидждің динамикалдығы, иілімділігі, оның нақты жағдай- ларда өзгеру мүмкіндігі, оған қоса оның қатысты тұрақтылығы, жағдайлық қалыптардан тəуелсіздігі;</a:t>
            </a:r>
            <a:endParaRPr lang="ru-RU" dirty="0"/>
          </a:p>
          <a:p>
            <a:pPr lvl="0"/>
            <a:r>
              <a:rPr lang="kk-KZ" dirty="0"/>
              <a:t>мəдени символдардан көрініс тапқан имидждің бейне ретін- дегі символикалығы, ол өз кезегінде шынайы əлеуметтік мəдени, саяси экономикалық, тарихи жəне кəсіби контекстідегі субъект аралық өзара əрекеттесуінің феномені ретінде имидждің қалып- тасуын негіздейді;</a:t>
            </a:r>
            <a:endParaRPr lang="ru-RU" dirty="0"/>
          </a:p>
          <a:p>
            <a:pPr lvl="0"/>
            <a:r>
              <a:rPr lang="kk-KZ" dirty="0"/>
              <a:t>бір жағынан имидждің субъект-бейнесінің тұлғасына, екінші жағынан, оны қабылдайтын субъектілердің əлеуметтік үміттеріне сай келуі;</a:t>
            </a:r>
            <a:endParaRPr lang="ru-RU" dirty="0"/>
          </a:p>
          <a:p>
            <a:pPr lvl="0"/>
            <a:r>
              <a:rPr lang="kk-KZ" dirty="0"/>
              <a:t>имидждің əлеуметтік-мəдени құндылықтар арқылы көрініс табуы, солардың негізінде имидж қабылдауының субъектілері қабылданатын субъектінің тұлғалық, индивидуалды, кəсіби қасиет- терін бағалайды.</a:t>
            </a:r>
            <a:endParaRPr lang="ru-RU" dirty="0"/>
          </a:p>
        </p:txBody>
      </p:sp>
    </p:spTree>
    <p:extLst>
      <p:ext uri="{BB962C8B-B14F-4D97-AF65-F5344CB8AC3E}">
        <p14:creationId xmlns:p14="http://schemas.microsoft.com/office/powerpoint/2010/main" val="96152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Имидждің құндылықты функциялары:</a:t>
            </a:r>
            <a:endParaRPr lang="ru-RU" dirty="0"/>
          </a:p>
        </p:txBody>
      </p:sp>
      <p:sp>
        <p:nvSpPr>
          <p:cNvPr id="3" name="Объект 2"/>
          <p:cNvSpPr>
            <a:spLocks noGrp="1"/>
          </p:cNvSpPr>
          <p:nvPr>
            <p:ph idx="1"/>
          </p:nvPr>
        </p:nvSpPr>
        <p:spPr/>
        <p:txBody>
          <a:bodyPr>
            <a:normAutofit fontScale="85000" lnSpcReduction="20000"/>
          </a:bodyPr>
          <a:lstStyle/>
          <a:p>
            <a:pPr lvl="0"/>
            <a:r>
              <a:rPr lang="kk-KZ" dirty="0"/>
              <a:t>Тұлғалық-көтермелеуші</a:t>
            </a:r>
            <a:endParaRPr lang="ru-RU" dirty="0"/>
          </a:p>
          <a:p>
            <a:pPr marL="0" indent="0">
              <a:buNone/>
            </a:pPr>
            <a:r>
              <a:rPr lang="kk-KZ" dirty="0"/>
              <a:t>Жайлы имидждің арқасында тұлғаның кейпі құрылады, ол өз кезегінде рухани артықшылығын белгілеп, оның ең жақсы рухани сипаттамаларын визуалды жарнамалап, жалпы индивидуалды ерекшелігін көрсетеді.</a:t>
            </a:r>
            <a:endParaRPr lang="ru-RU" dirty="0"/>
          </a:p>
          <a:p>
            <a:pPr lvl="0"/>
            <a:r>
              <a:rPr lang="kk-KZ" dirty="0"/>
              <a:t>Психотерапевтикалық.</a:t>
            </a:r>
            <a:endParaRPr lang="ru-RU" dirty="0"/>
          </a:p>
          <a:p>
            <a:pPr marL="0" indent="0">
              <a:buNone/>
            </a:pPr>
            <a:r>
              <a:rPr lang="kk-KZ" dirty="0"/>
              <a:t>Тұлға тартымдылық жəне сүйкімділікке бөленуі тиіс, сонда ғана ол адамдар тарапынан шығатын назар мен қабылдауға иеленеді. Мұндай адам өзінің мақсаттарына қол жеткізетініне жəне өзіне сенімді болмақ. Тұлғаның өзінде көтермелегіш күштің құры- луы, соның есебінен ол аздаған психофизикалық шығындармен өмірлік жетістікке жетіп, адамдармен араласады.</a:t>
            </a:r>
            <a:endParaRPr lang="ru-RU" dirty="0"/>
          </a:p>
          <a:p>
            <a:pPr lvl="0"/>
            <a:r>
              <a:rPr lang="kk-KZ" dirty="0"/>
              <a:t>Тұлғааралық қарым-қатынастардың ыңғайлылығы. </a:t>
            </a:r>
            <a:endParaRPr lang="kk-KZ" dirty="0" smtClean="0"/>
          </a:p>
          <a:p>
            <a:pPr marL="0" lvl="0" indent="0">
              <a:buNone/>
            </a:pPr>
            <a:r>
              <a:rPr lang="kk-KZ" dirty="0" smtClean="0"/>
              <a:t>Осы </a:t>
            </a:r>
            <a:r>
              <a:rPr lang="kk-KZ" dirty="0"/>
              <a:t>функцияның мəні тартымдылық қасиетінің адамдардың арала- суына ұнатушылық пен мейірімділікті объективті тұрғыдан кіріс- тіретініне негізделеді.</a:t>
            </a:r>
            <a:endParaRPr lang="ru-RU" dirty="0"/>
          </a:p>
          <a:p>
            <a:endParaRPr lang="ru-RU" dirty="0"/>
          </a:p>
        </p:txBody>
      </p:sp>
    </p:spTree>
    <p:extLst>
      <p:ext uri="{BB962C8B-B14F-4D97-AF65-F5344CB8AC3E}">
        <p14:creationId xmlns:p14="http://schemas.microsoft.com/office/powerpoint/2010/main" val="4079621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600" b="1" dirty="0"/>
              <a:t>Имидждің құндылықты функцияларының субъективті мақсаттары. </a:t>
            </a:r>
            <a:endParaRPr lang="ru-RU" sz="3600" dirty="0"/>
          </a:p>
        </p:txBody>
      </p:sp>
      <p:sp>
        <p:nvSpPr>
          <p:cNvPr id="3" name="Объект 2"/>
          <p:cNvSpPr>
            <a:spLocks noGrp="1"/>
          </p:cNvSpPr>
          <p:nvPr>
            <p:ph idx="1"/>
          </p:nvPr>
        </p:nvSpPr>
        <p:spPr/>
        <p:txBody>
          <a:bodyPr>
            <a:normAutofit/>
          </a:bodyPr>
          <a:lstStyle/>
          <a:p>
            <a:r>
              <a:rPr lang="kk-KZ" sz="4000" dirty="0"/>
              <a:t>Маңына адамдарды жинай алатын, адамдардың осы адаммен қарым-қатынасын жеңілдететін келбеттің </a:t>
            </a:r>
            <a:r>
              <a:rPr lang="kk-KZ" sz="4000" dirty="0" smtClean="0"/>
              <a:t>айқындылығы</a:t>
            </a:r>
            <a:r>
              <a:rPr lang="ru-RU" sz="4000" dirty="0"/>
              <a:t> </a:t>
            </a:r>
            <a:r>
              <a:rPr lang="kk-KZ" sz="4000" dirty="0" smtClean="0"/>
              <a:t>мен </a:t>
            </a:r>
            <a:r>
              <a:rPr lang="kk-KZ" sz="4000" dirty="0"/>
              <a:t>сұлулығын жасау (өздерінің көзқарастары мен қалауларын соған сеніп айту, өз мəселелерін түсінеді ғой деп есептеу, оған ұнатушылық білдіру).</a:t>
            </a:r>
            <a:endParaRPr lang="ru-RU" sz="4000" dirty="0"/>
          </a:p>
          <a:p>
            <a:endParaRPr lang="ru-RU" sz="4000" dirty="0"/>
          </a:p>
        </p:txBody>
      </p:sp>
    </p:spTree>
    <p:extLst>
      <p:ext uri="{BB962C8B-B14F-4D97-AF65-F5344CB8AC3E}">
        <p14:creationId xmlns:p14="http://schemas.microsoft.com/office/powerpoint/2010/main" val="1784891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Имидждің құндылықты функцияларының объективті мақсаттары. </a:t>
            </a:r>
            <a:endParaRPr lang="ru-RU" dirty="0"/>
          </a:p>
        </p:txBody>
      </p:sp>
      <p:sp>
        <p:nvSpPr>
          <p:cNvPr id="3" name="Объект 2"/>
          <p:cNvSpPr>
            <a:spLocks noGrp="1"/>
          </p:cNvSpPr>
          <p:nvPr>
            <p:ph idx="1"/>
          </p:nvPr>
        </p:nvSpPr>
        <p:spPr/>
        <p:txBody>
          <a:bodyPr>
            <a:normAutofit/>
          </a:bodyPr>
          <a:lstStyle/>
          <a:p>
            <a:r>
              <a:rPr lang="kk-KZ" dirty="0"/>
              <a:t>Қайталанбастық жəне тұлғалық жарықтық қасиеті өзгелерді қатты тартады. Адамдарға ұнай білудің қабілетіне иелену өте маңызды. Өкінішке орай, барлық адамдар тумасынан бастап, тартымды болудың қуатты генетикалық алғышарттары немесе дамытылған қабілеттерін иелене бермейді. Бірақ біздің уақыты- мызда мүмкін емес ешнəрсе жоқ жəне осы кемшіліктердің барлы- ғын түрлі əдістермен түзетуге болады (тренингтер, шешендік курстар, арнайы əдебиет).</a:t>
            </a:r>
            <a:endParaRPr lang="ru-RU" dirty="0"/>
          </a:p>
        </p:txBody>
      </p:sp>
    </p:spTree>
    <p:extLst>
      <p:ext uri="{BB962C8B-B14F-4D97-AF65-F5344CB8AC3E}">
        <p14:creationId xmlns:p14="http://schemas.microsoft.com/office/powerpoint/2010/main" val="1630459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Имидждің технологиялық функциялары</a:t>
            </a:r>
            <a:endParaRPr lang="ru-RU" b="1" dirty="0"/>
          </a:p>
        </p:txBody>
      </p:sp>
      <p:sp>
        <p:nvSpPr>
          <p:cNvPr id="3" name="Объект 2"/>
          <p:cNvSpPr>
            <a:spLocks noGrp="1"/>
          </p:cNvSpPr>
          <p:nvPr>
            <p:ph idx="1"/>
          </p:nvPr>
        </p:nvSpPr>
        <p:spPr>
          <a:xfrm>
            <a:off x="463639" y="1519707"/>
            <a:ext cx="11513713" cy="4657256"/>
          </a:xfrm>
        </p:spPr>
        <p:txBody>
          <a:bodyPr>
            <a:noAutofit/>
          </a:bodyPr>
          <a:lstStyle/>
          <a:p>
            <a:pPr lvl="0"/>
            <a:r>
              <a:rPr lang="kk-KZ" sz="2000" dirty="0"/>
              <a:t>Əлеуметтік </a:t>
            </a:r>
            <a:r>
              <a:rPr lang="kk-KZ" sz="2000" dirty="0" smtClean="0"/>
              <a:t>бейімделу.</a:t>
            </a:r>
            <a:r>
              <a:rPr lang="ru-RU" sz="2000" dirty="0"/>
              <a:t> </a:t>
            </a:r>
            <a:r>
              <a:rPr lang="kk-KZ" sz="2000" dirty="0" smtClean="0"/>
              <a:t>Дұрыс </a:t>
            </a:r>
            <a:r>
              <a:rPr lang="kk-KZ" sz="2000" dirty="0"/>
              <a:t>таңдалған имидждің арқасында нақты əлеуметтік ортаға мүмкіндігінше тезірек кіру, адамдарды өз маңына үйіру, олармен ең өнімді жəне жауапты байланыстарға қол жеткізу қамтамасыз етіледі.</a:t>
            </a:r>
            <a:endParaRPr lang="ru-RU" sz="2000" dirty="0"/>
          </a:p>
          <a:p>
            <a:pPr lvl="0"/>
            <a:r>
              <a:rPr lang="kk-KZ" sz="2000" dirty="0"/>
              <a:t>Ең жақсы тұлғалық іскерлік сипаттамаларды үлгі қылып шығару (өзінің ең тартымды қасиеттерін бөліп көрсету, адамдар- дың сеніміне ие білу жəне олардың назарларын өзінің кəсіби артықшылықтарына бағыттау).</a:t>
            </a:r>
            <a:endParaRPr lang="ru-RU" sz="2000" dirty="0"/>
          </a:p>
          <a:p>
            <a:pPr lvl="0"/>
            <a:r>
              <a:rPr lang="kk-KZ" sz="2000" dirty="0"/>
              <a:t>Негативті тұлғалық мəліметтерді жасыру немесе жауып қоя </a:t>
            </a:r>
            <a:r>
              <a:rPr lang="kk-KZ" sz="2000" dirty="0" smtClean="0"/>
              <a:t>салу.</a:t>
            </a:r>
            <a:r>
              <a:rPr lang="ru-RU" sz="2000" dirty="0"/>
              <a:t> </a:t>
            </a:r>
            <a:r>
              <a:rPr lang="kk-KZ" sz="2000" dirty="0" smtClean="0"/>
              <a:t>Яғни</a:t>
            </a:r>
            <a:r>
              <a:rPr lang="kk-KZ" sz="2000" dirty="0"/>
              <a:t>, шаштың жиналуы, макияж, жүріс-тұрыстың үлгілі қа- сиеттерімен адамдардың назарын өз кемшіліктерінен бұрып тастау.</a:t>
            </a:r>
            <a:endParaRPr lang="ru-RU" sz="2000" dirty="0"/>
          </a:p>
          <a:p>
            <a:pPr lvl="0"/>
            <a:r>
              <a:rPr lang="kk-KZ" sz="2000" dirty="0"/>
              <a:t>Адамдардың зейінін өздеріне </a:t>
            </a:r>
            <a:r>
              <a:rPr lang="kk-KZ" sz="2000" dirty="0" smtClean="0"/>
              <a:t>түйістіру.</a:t>
            </a:r>
            <a:r>
              <a:rPr lang="ru-RU" sz="2000" dirty="0"/>
              <a:t> </a:t>
            </a:r>
            <a:r>
              <a:rPr lang="kk-KZ" sz="2000" dirty="0" smtClean="0"/>
              <a:t>Басқаша </a:t>
            </a:r>
            <a:r>
              <a:rPr lang="kk-KZ" sz="2000" dirty="0"/>
              <a:t>сөздермен айтқанда, адамдарға «көріне білу» адамдар- дың зейіні қайталанбастық пен мейірімділікті білдіріп тұратын- дарға бағытталуын білдіреді, яғни адамдардың өздері осы тұлғамен қарым-қатынасты жалғастыруға мүдделі болады.</a:t>
            </a:r>
            <a:endParaRPr lang="ru-RU" sz="2000" dirty="0"/>
          </a:p>
          <a:p>
            <a:pPr lvl="0"/>
            <a:r>
              <a:rPr lang="kk-KZ" sz="2000" dirty="0"/>
              <a:t>Араласу диапазонының жастық тұрғыдан </a:t>
            </a:r>
            <a:r>
              <a:rPr lang="kk-KZ" sz="2000" dirty="0" smtClean="0"/>
              <a:t>кеңеюі.</a:t>
            </a:r>
            <a:r>
              <a:rPr lang="ru-RU" sz="2000" dirty="0"/>
              <a:t> </a:t>
            </a:r>
            <a:r>
              <a:rPr lang="kk-KZ" sz="2000" dirty="0" smtClean="0"/>
              <a:t>Бұл </a:t>
            </a:r>
            <a:r>
              <a:rPr lang="kk-KZ" sz="2000" dirty="0"/>
              <a:t>адамның өз жас мөлшерінде оқшауланып қалуын емес, ал араласудың заманауи мəнерлеріне визуалды тұрғыдан куə болу жəне сəннің ақырғы тенденцияларына сай болуын білдіреді, ол өз кезегінде байланыстар айналасын кеңейтіп, əр алуан жас мөлшер- лік əлеуметтерде кəсіби қызметпен айналысуға мүмкіндік береді.</a:t>
            </a:r>
            <a:endParaRPr lang="ru-RU" sz="2000" dirty="0"/>
          </a:p>
        </p:txBody>
      </p:sp>
    </p:spTree>
    <p:extLst>
      <p:ext uri="{BB962C8B-B14F-4D97-AF65-F5344CB8AC3E}">
        <p14:creationId xmlns:p14="http://schemas.microsoft.com/office/powerpoint/2010/main" val="2238737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Имидждердің	классификациясы	келесі	сипаттамаларға байланысты болады:</a:t>
            </a:r>
            <a:endParaRPr lang="ru-RU" dirty="0"/>
          </a:p>
        </p:txBody>
      </p:sp>
      <p:sp>
        <p:nvSpPr>
          <p:cNvPr id="3" name="Объект 2"/>
          <p:cNvSpPr>
            <a:spLocks noGrp="1"/>
          </p:cNvSpPr>
          <p:nvPr>
            <p:ph idx="1"/>
          </p:nvPr>
        </p:nvSpPr>
        <p:spPr/>
        <p:txBody>
          <a:bodyPr>
            <a:normAutofit fontScale="70000" lnSpcReduction="20000"/>
          </a:bodyPr>
          <a:lstStyle/>
          <a:p>
            <a:pPr lvl="0"/>
            <a:r>
              <a:rPr lang="kk-KZ" dirty="0"/>
              <a:t>Имиджмейкинг объектісіне (əр адамдық жəне ұжымдық);</a:t>
            </a:r>
            <a:endParaRPr lang="ru-RU" dirty="0"/>
          </a:p>
          <a:p>
            <a:pPr lvl="0"/>
            <a:r>
              <a:rPr lang="kk-KZ" dirty="0"/>
              <a:t>басқа объектілермен қатыстырудың əдісіне (бір реттілікті жəне көп реттілікті);</a:t>
            </a:r>
            <a:endParaRPr lang="ru-RU" dirty="0"/>
          </a:p>
          <a:p>
            <a:pPr lvl="0"/>
            <a:r>
              <a:rPr lang="kk-KZ" dirty="0"/>
              <a:t>ішкі сипаттамалардың біртұтастығына байланысты (қара-</a:t>
            </a:r>
            <a:endParaRPr lang="ru-RU" dirty="0"/>
          </a:p>
          <a:p>
            <a:r>
              <a:rPr lang="kk-KZ" dirty="0"/>
              <a:t>пайым, күрделі);</a:t>
            </a:r>
            <a:endParaRPr lang="ru-RU" dirty="0"/>
          </a:p>
          <a:p>
            <a:pPr lvl="0"/>
            <a:r>
              <a:rPr lang="kk-KZ" dirty="0"/>
              <a:t>құрамдас бөліктердің ерекшеліктеріне (қайталанбас жəне қарапайым);</a:t>
            </a:r>
            <a:endParaRPr lang="ru-RU" dirty="0"/>
          </a:p>
          <a:p>
            <a:pPr lvl="0"/>
            <a:r>
              <a:rPr lang="kk-KZ" dirty="0"/>
              <a:t>имиджді құрудың жалпы жүйесіне (тұлғалық, кəсіби, эконо- микалық);</a:t>
            </a:r>
            <a:endParaRPr lang="ru-RU" dirty="0"/>
          </a:p>
          <a:p>
            <a:pPr lvl="0"/>
            <a:r>
              <a:rPr lang="kk-KZ" dirty="0"/>
              <a:t>гендерлік сипаттамаларға (ер адамдық, əйел адамдық);</a:t>
            </a:r>
            <a:endParaRPr lang="ru-RU" dirty="0"/>
          </a:p>
          <a:p>
            <a:pPr lvl="0"/>
            <a:r>
              <a:rPr lang="kk-KZ" dirty="0"/>
              <a:t>жастық топқа (балалық, жасөспірімдік, ересектік);</a:t>
            </a:r>
            <a:endParaRPr lang="ru-RU" dirty="0"/>
          </a:p>
          <a:p>
            <a:pPr lvl="0"/>
            <a:r>
              <a:rPr lang="kk-KZ" dirty="0"/>
              <a:t>статустық рөлдік позицияларға ( поп жұлдыз, корпорация жетекшісі, тележүргізушінің имиджі);</a:t>
            </a:r>
            <a:endParaRPr lang="ru-RU" dirty="0"/>
          </a:p>
          <a:p>
            <a:pPr lvl="0"/>
            <a:r>
              <a:rPr lang="kk-KZ" dirty="0"/>
              <a:t>жұмыс мерзімділігі мен бейненің эволюциялы дамуының кезеңдеріне (жалпы жəне жағдайлық);</a:t>
            </a:r>
            <a:endParaRPr lang="ru-RU" dirty="0"/>
          </a:p>
          <a:p>
            <a:pPr lvl="0"/>
            <a:r>
              <a:rPr lang="kk-KZ" dirty="0"/>
              <a:t>ақпараттық хабарламалардың мақсатты аудиторияларға жіберу əдісіне (орталық, габитарлы, затталынған, вербалды, кине- тикалық</a:t>
            </a:r>
            <a:r>
              <a:rPr lang="kk-KZ" dirty="0" smtClean="0"/>
              <a:t>).</a:t>
            </a:r>
            <a:endParaRPr lang="ru-RU" dirty="0"/>
          </a:p>
        </p:txBody>
      </p:sp>
    </p:spTree>
    <p:extLst>
      <p:ext uri="{BB962C8B-B14F-4D97-AF65-F5344CB8AC3E}">
        <p14:creationId xmlns:p14="http://schemas.microsoft.com/office/powerpoint/2010/main" val="3658793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1325563"/>
          </a:xfrm>
        </p:spPr>
        <p:txBody>
          <a:bodyPr>
            <a:normAutofit/>
          </a:bodyPr>
          <a:lstStyle/>
          <a:p>
            <a:r>
              <a:rPr lang="kk-KZ" b="1" dirty="0"/>
              <a:t>Имидж түрлері</a:t>
            </a:r>
            <a:endParaRPr lang="ru-RU" b="1" dirty="0"/>
          </a:p>
        </p:txBody>
      </p:sp>
      <p:sp>
        <p:nvSpPr>
          <p:cNvPr id="3" name="Объект 2"/>
          <p:cNvSpPr>
            <a:spLocks noGrp="1"/>
          </p:cNvSpPr>
          <p:nvPr>
            <p:ph idx="1"/>
          </p:nvPr>
        </p:nvSpPr>
        <p:spPr>
          <a:xfrm>
            <a:off x="838200" y="1325563"/>
            <a:ext cx="10515600" cy="4351338"/>
          </a:xfrm>
        </p:spPr>
        <p:txBody>
          <a:bodyPr>
            <a:noAutofit/>
          </a:bodyPr>
          <a:lstStyle/>
          <a:p>
            <a:pPr lvl="0"/>
            <a:r>
              <a:rPr lang="kk-KZ" sz="4000" dirty="0"/>
              <a:t>Имидждің өзі. Ол өткен тəжірибеге сүйеніп, өзін-өзі құрмет- теудің қазіргі жағдайын көрсетеді.</a:t>
            </a:r>
            <a:endParaRPr lang="ru-RU" sz="4000" dirty="0"/>
          </a:p>
          <a:p>
            <a:pPr lvl="0"/>
            <a:r>
              <a:rPr lang="kk-KZ" sz="4000" dirty="0"/>
              <a:t>Өзін-өзі қабылдағыш имидж – адамды айналасы қалай көріп, қабылдайтыны туралы имидж.</a:t>
            </a:r>
            <a:endParaRPr lang="ru-RU" sz="4000" dirty="0"/>
          </a:p>
          <a:p>
            <a:pPr lvl="0"/>
            <a:r>
              <a:rPr lang="kk-KZ" sz="4000" dirty="0"/>
              <a:t>Талап етілетін имидж. Ол адамдардың кəсіптері мен жұмыс орындарына сай имидж.</a:t>
            </a:r>
            <a:endParaRPr lang="ru-RU" sz="4000" dirty="0"/>
          </a:p>
        </p:txBody>
      </p:sp>
    </p:spTree>
    <p:extLst>
      <p:ext uri="{BB962C8B-B14F-4D97-AF65-F5344CB8AC3E}">
        <p14:creationId xmlns:p14="http://schemas.microsoft.com/office/powerpoint/2010/main" val="4043856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5627" y="2204864"/>
            <a:ext cx="8832981" cy="769441"/>
          </a:xfrm>
          <a:prstGeom prst="rect">
            <a:avLst/>
          </a:prstGeom>
          <a:noFill/>
        </p:spPr>
        <p:txBody>
          <a:bodyPr wrap="square" rtlCol="0">
            <a:spAutoFit/>
          </a:bodyPr>
          <a:lstStyle/>
          <a:p>
            <a:r>
              <a:rPr lang="ru-RU" sz="4400" b="1" dirty="0" err="1"/>
              <a:t>Саяси</a:t>
            </a:r>
            <a:r>
              <a:rPr lang="ru-RU" sz="4400" b="1" dirty="0"/>
              <a:t> </a:t>
            </a:r>
            <a:r>
              <a:rPr lang="ru-RU" sz="4400" b="1" dirty="0" err="1"/>
              <a:t>имиджелогия</a:t>
            </a:r>
            <a:endParaRPr lang="ru-RU" sz="4400" b="1" dirty="0">
              <a:latin typeface="Arial" panose="020B0604020202020204" pitchFamily="34" charset="0"/>
            </a:endParaRPr>
          </a:p>
        </p:txBody>
      </p:sp>
      <p:sp>
        <p:nvSpPr>
          <p:cNvPr id="6" name="TextBox 5"/>
          <p:cNvSpPr txBox="1"/>
          <p:nvPr/>
        </p:nvSpPr>
        <p:spPr>
          <a:xfrm>
            <a:off x="1775520" y="3717032"/>
            <a:ext cx="9601067" cy="2103204"/>
          </a:xfrm>
          <a:prstGeom prst="rect">
            <a:avLst/>
          </a:prstGeom>
          <a:noFill/>
        </p:spPr>
        <p:txBody>
          <a:bodyPr wrap="square" rtlCol="0">
            <a:spAutoFit/>
          </a:bodyPr>
          <a:lstStyle/>
          <a:p>
            <a:r>
              <a:rPr lang="ru-RU" sz="4267" b="1" dirty="0" err="1"/>
              <a:t>Дәріс</a:t>
            </a:r>
            <a:r>
              <a:rPr lang="ru-RU" sz="4267" b="1" dirty="0"/>
              <a:t> </a:t>
            </a:r>
            <a:r>
              <a:rPr lang="ru-RU" sz="4267" b="1" dirty="0" smtClean="0"/>
              <a:t>2</a:t>
            </a:r>
            <a:endParaRPr lang="ru-RU" sz="4267" dirty="0"/>
          </a:p>
          <a:p>
            <a:r>
              <a:rPr lang="kk-KZ" sz="4400" dirty="0"/>
              <a:t>Адам имиджі: жетекші түрлері мен элементтері</a:t>
            </a:r>
            <a:endParaRPr lang="ru-RU" sz="4267"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1840014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Имидждер типологиясына деген функционалды əдіс</a:t>
            </a:r>
            <a:endParaRPr lang="ru-RU" b="1" dirty="0"/>
          </a:p>
        </p:txBody>
      </p:sp>
      <p:sp>
        <p:nvSpPr>
          <p:cNvPr id="3" name="Объект 2"/>
          <p:cNvSpPr>
            <a:spLocks noGrp="1"/>
          </p:cNvSpPr>
          <p:nvPr>
            <p:ph idx="1"/>
          </p:nvPr>
        </p:nvSpPr>
        <p:spPr/>
        <p:txBody>
          <a:bodyPr>
            <a:normAutofit fontScale="62500" lnSpcReduction="20000"/>
          </a:bodyPr>
          <a:lstStyle/>
          <a:p>
            <a:pPr marL="0" indent="0">
              <a:buNone/>
            </a:pPr>
            <a:r>
              <a:rPr lang="kk-KZ" sz="4800" dirty="0"/>
              <a:t>Имиджді қарастырудың үш түрлі əдісі бар, олардың əрбіреуі өз имидждерінің жиынтығынан тұрады.</a:t>
            </a:r>
            <a:endParaRPr lang="ru-RU" sz="4800" dirty="0"/>
          </a:p>
          <a:p>
            <a:pPr marL="0" indent="0">
              <a:buNone/>
            </a:pPr>
            <a:r>
              <a:rPr lang="kk-KZ" sz="4800" dirty="0"/>
              <a:t>Сонымен функционалды əдіс жағдайында келесі имидждер көрініс табады:</a:t>
            </a:r>
            <a:endParaRPr lang="ru-RU" sz="4800" dirty="0"/>
          </a:p>
          <a:p>
            <a:pPr lvl="0"/>
            <a:r>
              <a:rPr lang="kk-KZ" sz="4800" dirty="0"/>
              <a:t>айналы ( біздің өзіміз жайлы түсінігімізге сай; басқаша айт- қанда, айналы имидж өзін-өзі қабылдауын көрсетеді, «Мен» бейнесі);</a:t>
            </a:r>
            <a:endParaRPr lang="ru-RU" sz="4800" dirty="0"/>
          </a:p>
          <a:p>
            <a:pPr lvl="0"/>
            <a:r>
              <a:rPr lang="kk-KZ" sz="4000" dirty="0"/>
              <a:t>қазіргі (сырттан бақыланатын, яғни бізді басқалары қалай қабылдайды, бұл жағдайда өзіміз жайлы түсініктерді қалыптас- тыратын көзқарастардың болуы мүмкін);</a:t>
            </a:r>
            <a:endParaRPr lang="ru-RU" sz="4000" dirty="0"/>
          </a:p>
          <a:p>
            <a:pPr lvl="0"/>
            <a:r>
              <a:rPr lang="kk-KZ" sz="4000" dirty="0"/>
              <a:t>қалауымыз білдіретін, тырмысып, өзімізді идеалды бейнеде </a:t>
            </a:r>
            <a:r>
              <a:rPr lang="kk-KZ" sz="4000" dirty="0" smtClean="0"/>
              <a:t>елестету;</a:t>
            </a:r>
            <a:r>
              <a:rPr lang="kk-KZ" sz="4800" dirty="0" smtClean="0"/>
              <a:t/>
            </a:r>
            <a:br>
              <a:rPr lang="kk-KZ" sz="4800" dirty="0" smtClean="0"/>
            </a:br>
            <a:endParaRPr lang="ru-RU" sz="4800" dirty="0"/>
          </a:p>
        </p:txBody>
      </p:sp>
    </p:spTree>
    <p:extLst>
      <p:ext uri="{BB962C8B-B14F-4D97-AF65-F5344CB8AC3E}">
        <p14:creationId xmlns:p14="http://schemas.microsoft.com/office/powerpoint/2010/main" val="3206610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Имидждер типологиясына деген функционалды əдіс</a:t>
            </a:r>
            <a:endParaRPr lang="ru-RU" dirty="0"/>
          </a:p>
        </p:txBody>
      </p:sp>
      <p:sp>
        <p:nvSpPr>
          <p:cNvPr id="3" name="Объект 2"/>
          <p:cNvSpPr>
            <a:spLocks noGrp="1"/>
          </p:cNvSpPr>
          <p:nvPr>
            <p:ph idx="1"/>
          </p:nvPr>
        </p:nvSpPr>
        <p:spPr/>
        <p:txBody>
          <a:bodyPr>
            <a:normAutofit/>
          </a:bodyPr>
          <a:lstStyle/>
          <a:p>
            <a:pPr lvl="0"/>
            <a:r>
              <a:rPr lang="kk-KZ" dirty="0"/>
              <a:t>ұжымдық (бөлек бөлімшелердің емес, ал жалпы ұйымның имиджі: ұйым абыройы);</a:t>
            </a:r>
            <a:endParaRPr lang="ru-RU" dirty="0"/>
          </a:p>
          <a:p>
            <a:pPr lvl="0"/>
            <a:r>
              <a:rPr lang="kk-KZ" dirty="0"/>
              <a:t>көпреттілікті (тартымды, қалыпты, ортақ имиджге тырмы- сып, сауда маркасын, өзіндік символиканы, униформаны жəне компанияның бірлесу мен көрініс табуының басқа атрибуттарын пайдаланатын бір корпорациядағы тəуелсіз құрылымдардың имиджі);</a:t>
            </a:r>
            <a:endParaRPr lang="ru-RU" dirty="0"/>
          </a:p>
          <a:p>
            <a:pPr lvl="0"/>
            <a:r>
              <a:rPr lang="kk-KZ" dirty="0"/>
              <a:t>кері (саналы жағымсыз өзін-өзі көрсету жағдайында қарсы- ласпен, жаумен, бəсекелес адаммен құрылатын имидж).</a:t>
            </a:r>
            <a:endParaRPr lang="ru-RU" dirty="0"/>
          </a:p>
        </p:txBody>
      </p:sp>
    </p:spTree>
    <p:extLst>
      <p:ext uri="{BB962C8B-B14F-4D97-AF65-F5344CB8AC3E}">
        <p14:creationId xmlns:p14="http://schemas.microsoft.com/office/powerpoint/2010/main" val="18094747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Имиджелогия </a:t>
            </a:r>
            <a:r>
              <a:rPr lang="kk-KZ" b="1" dirty="0" smtClean="0"/>
              <a:t>деңгейлері</a:t>
            </a:r>
            <a:endParaRPr lang="ru-RU" dirty="0"/>
          </a:p>
        </p:txBody>
      </p:sp>
      <p:sp>
        <p:nvSpPr>
          <p:cNvPr id="3" name="Объект 2"/>
          <p:cNvSpPr>
            <a:spLocks noGrp="1"/>
          </p:cNvSpPr>
          <p:nvPr>
            <p:ph idx="1"/>
          </p:nvPr>
        </p:nvSpPr>
        <p:spPr/>
        <p:txBody>
          <a:bodyPr>
            <a:normAutofit fontScale="92500" lnSpcReduction="20000"/>
          </a:bodyPr>
          <a:lstStyle/>
          <a:p>
            <a:r>
              <a:rPr lang="kk-KZ" dirty="0"/>
              <a:t>Имиджелогияның екі деңгейін бөліп көрсетеді, яғни теориялық жəне тəжірибелік. Теориялық деңгейде имиджді жəне оның құрам- дастарын зерттеудің принциптері, əдістері, құралдары, сонымен қатар имиджелогиялық мəселелерді қалыптастыратын теориялық білімдердің концептуалды мəселелері зерттеледі.</a:t>
            </a:r>
            <a:endParaRPr lang="ru-RU" dirty="0"/>
          </a:p>
          <a:p>
            <a:r>
              <a:rPr lang="kk-KZ" dirty="0"/>
              <a:t>Имиджелогияны дамытуға имидж концепциясын тікелей жасаушылар, яғни дизайнерлер, визажистер, модельерлер, шаш- таразшылар тəжірибелік үлестерін қосқан болатын.</a:t>
            </a:r>
            <a:endParaRPr lang="ru-RU" dirty="0"/>
          </a:p>
          <a:p>
            <a:r>
              <a:rPr lang="kk-KZ" dirty="0" smtClean="0"/>
              <a:t>Тəжірибелік </a:t>
            </a:r>
            <a:r>
              <a:rPr lang="kk-KZ" dirty="0"/>
              <a:t>деңгейдің негізгі құрамдастары түрлі салалардағы имиджге деген əртүрлі əлеуметтік топтардың қарым-қатынастарын зерттеу бойынша сыртқы нақты қолданбалы əлеуметтік зерттеу- лерге жəне нақты субъектінің имиджін қалыптастыру, əрекеттен- діру жəне дамытудың техникалары мен əдістерінің жиынтығынан тұратын ішкілерге бөлінеді.</a:t>
            </a:r>
            <a:endParaRPr lang="ru-RU" dirty="0"/>
          </a:p>
          <a:p>
            <a:endParaRPr lang="ru-RU" dirty="0"/>
          </a:p>
        </p:txBody>
      </p:sp>
    </p:spTree>
    <p:extLst>
      <p:ext uri="{BB962C8B-B14F-4D97-AF65-F5344CB8AC3E}">
        <p14:creationId xmlns:p14="http://schemas.microsoft.com/office/powerpoint/2010/main" val="2818003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1972"/>
            <a:ext cx="10515600" cy="5854991"/>
          </a:xfrm>
        </p:spPr>
        <p:txBody>
          <a:bodyPr>
            <a:normAutofit lnSpcReduction="10000"/>
          </a:bodyPr>
          <a:lstStyle/>
          <a:p>
            <a:r>
              <a:rPr lang="kk-KZ" dirty="0"/>
              <a:t>«Идеалды имидж» – бұл адамдардың лидер жайлы жинақ- талған ойлары, оны көпшілік көргісі келетін бейнесі; идеалды имидж əдетте қол жетімсіз болып есептеледі.</a:t>
            </a:r>
            <a:endParaRPr lang="ru-RU" dirty="0"/>
          </a:p>
          <a:p>
            <a:r>
              <a:rPr lang="kk-KZ" dirty="0"/>
              <a:t>«Біріншілікті имидж» – нақты адаммен танысудан кейін көпте- ген адамдардың санасында ол жайлы қалыптасатын көзқарастары.</a:t>
            </a:r>
            <a:endParaRPr lang="ru-RU" dirty="0"/>
          </a:p>
          <a:p>
            <a:r>
              <a:rPr lang="kk-KZ" dirty="0"/>
              <a:t>«Біріншілікті имидж» көптеген жағдайларда идеалды имиджге ұқсағанымен, оған сай емес. Біріншілікті имидж ұяшығының құры- лымын тұлғаның ішкі бағдарлануы; оның сыртқа бағыттылығы; уақытша «Мен» тұлғалардың иерархиясы</a:t>
            </a:r>
            <a:r>
              <a:rPr lang="kk-KZ" dirty="0" smtClean="0"/>
              <a:t>.</a:t>
            </a:r>
          </a:p>
          <a:p>
            <a:r>
              <a:rPr lang="kk-KZ" dirty="0"/>
              <a:t>«Екіншілікті имидж» идеалды бейнені талап ететін электорат- тың лидерді таңдаудың тырмысуы жəне бейнесі идеалдыға қайшы болатын лидерден бас тарту тілегінің арасындағы компромисті білдіреді. «Екіншілікті имидж» тек бəсекелес күрес жағдайында ғана қалыптасады</a:t>
            </a:r>
            <a:r>
              <a:rPr lang="kk-KZ" dirty="0" smtClean="0"/>
              <a:t>.</a:t>
            </a:r>
            <a:endParaRPr lang="ru-RU" dirty="0"/>
          </a:p>
        </p:txBody>
      </p:sp>
    </p:spTree>
    <p:extLst>
      <p:ext uri="{BB962C8B-B14F-4D97-AF65-F5344CB8AC3E}">
        <p14:creationId xmlns:p14="http://schemas.microsoft.com/office/powerpoint/2010/main" val="1165810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dirty="0"/>
              <a:t>Имидждердің екі бағыт бойынша классификациясы болады: </a:t>
            </a:r>
            <a:endParaRPr lang="ru-RU" dirty="0"/>
          </a:p>
        </p:txBody>
      </p:sp>
      <p:sp>
        <p:nvSpPr>
          <p:cNvPr id="3" name="Объект 2"/>
          <p:cNvSpPr>
            <a:spLocks noGrp="1"/>
          </p:cNvSpPr>
          <p:nvPr>
            <p:ph idx="1"/>
          </p:nvPr>
        </p:nvSpPr>
        <p:spPr/>
        <p:txBody>
          <a:bodyPr>
            <a:normAutofit/>
          </a:bodyPr>
          <a:lstStyle/>
          <a:p>
            <a:r>
              <a:rPr lang="kk-KZ" sz="4000" dirty="0"/>
              <a:t>Алғашқы бағыт кəсіби жəне тұлғалық имиджге бөлуді ұй- ғарады.</a:t>
            </a:r>
            <a:endParaRPr lang="ru-RU" sz="4000" dirty="0"/>
          </a:p>
          <a:p>
            <a:r>
              <a:rPr lang="kk-KZ" sz="4000" dirty="0"/>
              <a:t>Екіншісі эмоционалды түстілікті көрсетеді: қалыпты жəне кері. Сонымен, автор имидждің бақылаушы адамдар тарапынан əр- дайым субъективті болып қала беретінін белгілеп өтеді.</a:t>
            </a:r>
            <a:endParaRPr lang="ru-RU" sz="4000" dirty="0"/>
          </a:p>
        </p:txBody>
      </p:sp>
    </p:spTree>
    <p:extLst>
      <p:ext uri="{BB962C8B-B14F-4D97-AF65-F5344CB8AC3E}">
        <p14:creationId xmlns:p14="http://schemas.microsoft.com/office/powerpoint/2010/main" val="3223709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200" dirty="0"/>
              <a:t>Имиджді оны құрайтын факторлардың көзқарастары тарапы- нан қарастыру үшін тұлға имидждердің келесі классификациясы ұсынылады:</a:t>
            </a:r>
            <a:endParaRPr lang="ru-RU" sz="3200" dirty="0"/>
          </a:p>
        </p:txBody>
      </p:sp>
      <p:sp>
        <p:nvSpPr>
          <p:cNvPr id="3" name="Объект 2"/>
          <p:cNvSpPr>
            <a:spLocks noGrp="1"/>
          </p:cNvSpPr>
          <p:nvPr>
            <p:ph idx="1"/>
          </p:nvPr>
        </p:nvSpPr>
        <p:spPr/>
        <p:txBody>
          <a:bodyPr>
            <a:normAutofit fontScale="92500" lnSpcReduction="10000"/>
          </a:bodyPr>
          <a:lstStyle/>
          <a:p>
            <a:pPr lvl="0"/>
            <a:r>
              <a:rPr lang="kk-KZ" dirty="0"/>
              <a:t>«ортадағы имидж» – өмір сүрудің адам қолымен жасалған ортасы (үй, кабинет, автомобиль);</a:t>
            </a:r>
            <a:endParaRPr lang="ru-RU" dirty="0"/>
          </a:p>
          <a:p>
            <a:pPr lvl="0"/>
            <a:r>
              <a:rPr lang="kk-KZ" dirty="0"/>
              <a:t>«габитарлық имидж» – сыртқы келбет бойынша (костюм,</a:t>
            </a:r>
            <a:endParaRPr lang="ru-RU" dirty="0"/>
          </a:p>
          <a:p>
            <a:r>
              <a:rPr lang="kk-KZ" dirty="0"/>
              <a:t>макияж, аксессуарлар);</a:t>
            </a:r>
            <a:endParaRPr lang="ru-RU" dirty="0"/>
          </a:p>
          <a:p>
            <a:pPr lvl="0"/>
            <a:r>
              <a:rPr lang="kk-KZ" dirty="0"/>
              <a:t>«заттандырылған имидж» – адамның заттандырылған өнімі</a:t>
            </a:r>
            <a:endParaRPr lang="ru-RU" dirty="0"/>
          </a:p>
          <a:p>
            <a:r>
              <a:rPr lang="kk-KZ" dirty="0"/>
              <a:t>(заттар, киімдер);</a:t>
            </a:r>
            <a:endParaRPr lang="ru-RU" dirty="0"/>
          </a:p>
          <a:p>
            <a:pPr lvl="0"/>
            <a:r>
              <a:rPr lang="kk-KZ" dirty="0"/>
              <a:t>«вербалды имидж» – адамның вербалды өнімі (оның не жəне қалай айтатыны);</a:t>
            </a:r>
            <a:endParaRPr lang="ru-RU" dirty="0"/>
          </a:p>
          <a:p>
            <a:pPr lvl="0"/>
            <a:r>
              <a:rPr lang="kk-KZ" dirty="0"/>
              <a:t>«кинетикалық имидж</a:t>
            </a:r>
            <a:r>
              <a:rPr lang="kk-KZ" dirty="0" smtClean="0"/>
              <a:t>».</a:t>
            </a:r>
            <a:r>
              <a:rPr lang="kk-KZ" dirty="0"/>
              <a:t/>
            </a:r>
            <a:br>
              <a:rPr lang="kk-KZ" dirty="0"/>
            </a:br>
            <a:endParaRPr lang="ru-RU" dirty="0"/>
          </a:p>
        </p:txBody>
      </p:sp>
    </p:spTree>
    <p:extLst>
      <p:ext uri="{BB962C8B-B14F-4D97-AF65-F5344CB8AC3E}">
        <p14:creationId xmlns:p14="http://schemas.microsoft.com/office/powerpoint/2010/main" val="3486001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200" dirty="0"/>
              <a:t>Имидж ядросы адамның үміттеріне сай болуы тиіс. Бірінші- лікті имидждің құрылымын мыналар құрайды</a:t>
            </a:r>
            <a:r>
              <a:rPr lang="kk-KZ" sz="3200" dirty="0" smtClean="0"/>
              <a:t>:</a:t>
            </a:r>
            <a:r>
              <a:rPr lang="kk-KZ" sz="3200" dirty="0"/>
              <a:t/>
            </a:r>
            <a:br>
              <a:rPr lang="kk-KZ" sz="3200" dirty="0"/>
            </a:br>
            <a:endParaRPr lang="ru-RU" sz="3200" dirty="0"/>
          </a:p>
        </p:txBody>
      </p:sp>
      <p:sp>
        <p:nvSpPr>
          <p:cNvPr id="3" name="Объект 2"/>
          <p:cNvSpPr>
            <a:spLocks noGrp="1"/>
          </p:cNvSpPr>
          <p:nvPr>
            <p:ph idx="1"/>
          </p:nvPr>
        </p:nvSpPr>
        <p:spPr/>
        <p:txBody>
          <a:bodyPr>
            <a:normAutofit fontScale="92500" lnSpcReduction="20000"/>
          </a:bodyPr>
          <a:lstStyle/>
          <a:p>
            <a:r>
              <a:rPr lang="kk-KZ" dirty="0"/>
              <a:t>Тұлғаның сыртқа бағыттылығы үш түрлі болады: заттық қыз- меттің нақты нəтижелеріне бағытталуы; қарым қатынасқа бағыт- талу; абыройлыққа иеленуге бағытталу.</a:t>
            </a:r>
            <a:endParaRPr lang="ru-RU" dirty="0"/>
          </a:p>
          <a:p>
            <a:r>
              <a:rPr lang="kk-KZ" dirty="0"/>
              <a:t>Тұлғаның ішкі бағдарлануы – «басым қабілеттерге бағдарла- нуды білдіреді, оларды адам жүзеге асыра отырып, алға қойылған мақсаттарға жетеді. Біреулер интеллектуалды, екіншілері эмоцио- налды, үшіншілері еркінділік қасиеттерінің арқасында жүзеге асырады.</a:t>
            </a:r>
            <a:endParaRPr lang="ru-RU" dirty="0"/>
          </a:p>
          <a:p>
            <a:r>
              <a:rPr lang="kk-KZ" dirty="0"/>
              <a:t>Уақытша «Мен» тұлғасының иерархиясы – бұл кешен: «Өткен Мен», «Шынайы мен», «Болашақ мен». Белгілі бір «Меннің» басымдығына орай, лидер санасында оның талаптары болашаққа немесе өткен шаққа бағытталатын болады. Лидерде «Шынайы Мен» басым бола алмайды, өйткені, бұл жағдайда ол белсенді емес жағдайға ұшырайды</a:t>
            </a:r>
            <a:r>
              <a:rPr lang="kk-KZ" dirty="0" smtClean="0"/>
              <a:t>.</a:t>
            </a:r>
            <a:endParaRPr lang="ru-RU" dirty="0"/>
          </a:p>
        </p:txBody>
      </p:sp>
    </p:spTree>
    <p:extLst>
      <p:ext uri="{BB962C8B-B14F-4D97-AF65-F5344CB8AC3E}">
        <p14:creationId xmlns:p14="http://schemas.microsoft.com/office/powerpoint/2010/main" val="2843780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Сəтті </a:t>
            </a:r>
            <a:r>
              <a:rPr lang="kk-KZ" dirty="0"/>
              <a:t>имидждің белгілері</a:t>
            </a:r>
            <a:r>
              <a:rPr lang="kk-KZ" dirty="0" smtClean="0"/>
              <a:t>:</a:t>
            </a:r>
            <a:endParaRPr lang="ru-RU" dirty="0"/>
          </a:p>
        </p:txBody>
      </p:sp>
      <p:sp>
        <p:nvSpPr>
          <p:cNvPr id="3" name="Объект 2"/>
          <p:cNvSpPr>
            <a:spLocks noGrp="1"/>
          </p:cNvSpPr>
          <p:nvPr>
            <p:ph idx="1"/>
          </p:nvPr>
        </p:nvSpPr>
        <p:spPr/>
        <p:txBody>
          <a:bodyPr>
            <a:normAutofit fontScale="85000" lnSpcReduction="20000"/>
          </a:bodyPr>
          <a:lstStyle/>
          <a:p>
            <a:r>
              <a:rPr lang="kk-KZ" dirty="0"/>
              <a:t>Сəтті имидждің критерийлеріне сонымен қатар келесі </a:t>
            </a:r>
            <a:r>
              <a:rPr lang="kk-KZ" dirty="0" smtClean="0"/>
              <a:t>көрсеткіштерді </a:t>
            </a:r>
            <a:r>
              <a:rPr lang="kk-KZ" dirty="0"/>
              <a:t>жатқызады: гармониялылық, индивидуалдылық, </a:t>
            </a:r>
            <a:r>
              <a:rPr lang="kk-KZ" dirty="0" smtClean="0"/>
              <a:t>қызығушылық</a:t>
            </a:r>
            <a:r>
              <a:rPr lang="kk-KZ" dirty="0"/>
              <a:t>.</a:t>
            </a:r>
            <a:endParaRPr lang="ru-RU" dirty="0"/>
          </a:p>
          <a:p>
            <a:r>
              <a:rPr lang="kk-KZ" dirty="0"/>
              <a:t>Бір жағынан, имидж – адам өмірінің нəтижесі, ал екінші жағы- </a:t>
            </a:r>
            <a:r>
              <a:rPr lang="kk-KZ" dirty="0" smtClean="0"/>
              <a:t>наноның </a:t>
            </a:r>
            <a:r>
              <a:rPr lang="kk-KZ" dirty="0"/>
              <a:t>өмірлік болашағын басқару құралы. Бірінші оймен оның анық көзділігін есепке ала отырып, ешкім дауласпайды. Ал екіншісі туралы айтатын болсақ, онда əрбіреуіміз имиджді өмірлік жолды бағдарлаудың құралы ретінде қарастыра бермейміз жəне де сол себептен оны өмірде жетістіктерге жету үшін қолдана </a:t>
            </a:r>
            <a:r>
              <a:rPr lang="kk-KZ" dirty="0" smtClean="0"/>
              <a:t>бермейміз</a:t>
            </a:r>
            <a:r>
              <a:rPr lang="kk-KZ" dirty="0"/>
              <a:t>.</a:t>
            </a:r>
            <a:endParaRPr lang="ru-RU" dirty="0"/>
          </a:p>
          <a:p>
            <a:r>
              <a:rPr lang="kk-KZ" dirty="0"/>
              <a:t>Танымал тұлғалар өздерінің имидждерін мақсаттылы дамытуға жиі-жиі көңіл бөліп тұрады: халықтық саясаткерлер, ғылым мен өнердің қайраткерлері, спортсмендер, журналистер, ірі бизнес- мендер. Үлгілі имидждің ғылыми негізделген жəне технологиялық тұрғыдан апробацияланып қалыптасуы біздің мемлекетімізде тек ақырғы он жылдықта ғана дами бастады</a:t>
            </a:r>
            <a:r>
              <a:rPr lang="kk-KZ" dirty="0" smtClean="0"/>
              <a:t>.</a:t>
            </a:r>
            <a:endParaRPr lang="ru-RU" dirty="0"/>
          </a:p>
        </p:txBody>
      </p:sp>
    </p:spTree>
    <p:extLst>
      <p:ext uri="{BB962C8B-B14F-4D97-AF65-F5344CB8AC3E}">
        <p14:creationId xmlns:p14="http://schemas.microsoft.com/office/powerpoint/2010/main" val="17897307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Үлгілі имидж </a:t>
            </a:r>
            <a:r>
              <a:rPr lang="kk-KZ" dirty="0"/>
              <a:t>үш негізгі талаптарға сай келеді</a:t>
            </a:r>
            <a:r>
              <a:rPr lang="kk-KZ" dirty="0" smtClean="0"/>
              <a:t>:</a:t>
            </a:r>
            <a:endParaRPr lang="ru-RU" dirty="0"/>
          </a:p>
        </p:txBody>
      </p:sp>
      <p:sp>
        <p:nvSpPr>
          <p:cNvPr id="3" name="Объект 2"/>
          <p:cNvSpPr>
            <a:spLocks noGrp="1"/>
          </p:cNvSpPr>
          <p:nvPr>
            <p:ph idx="1"/>
          </p:nvPr>
        </p:nvSpPr>
        <p:spPr/>
        <p:txBody>
          <a:bodyPr>
            <a:normAutofit fontScale="92500" lnSpcReduction="10000"/>
          </a:bodyPr>
          <a:lstStyle/>
          <a:p>
            <a:r>
              <a:rPr lang="kk-KZ" dirty="0"/>
              <a:t>Біріншіден, ол нақты адамның менталитетті артықшылығына негізделіп, рухани адамгершіліктік жəне кəсіби тұлғалық қасиет- терін əрдайым дамытуға бағдарланып, жақын арадағы даму зона- сында адамның өзіндік қалыпты өсіміне баулиды.</a:t>
            </a:r>
            <a:endParaRPr lang="ru-RU" dirty="0"/>
          </a:p>
          <a:p>
            <a:r>
              <a:rPr lang="kk-KZ" dirty="0"/>
              <a:t>Екіншіден, үлгілі имидж сыртқы кейіпті, интер жəне интрапси- хикалық кеңістікті максималды түрде гармониялап, келбеттің түпнұсқалы болуы, араласу жағдайларындағы адамның ішкі көңілі мен əрекетінің үйлесімділігіне əсер етеді.</a:t>
            </a:r>
            <a:endParaRPr lang="ru-RU" dirty="0"/>
          </a:p>
          <a:p>
            <a:r>
              <a:rPr lang="kk-KZ" dirty="0"/>
              <a:t>Үшіншіден, үлгілі имидж адамның өзіне жəне өміріне деген аралықты стратегияны дамытып, оның белсенділігін, өзін-өзі да- мыту жəне өзін-өзі жетілдіру бойынша əрдайымдық жұмысын жандандырып, өмірдегі сəттілікке жетудің құралы ретінде қарас- тырылады.</a:t>
            </a:r>
            <a:endParaRPr lang="ru-RU"/>
          </a:p>
          <a:p>
            <a:pPr marL="0" indent="0">
              <a:buNone/>
            </a:pPr>
            <a:endParaRPr lang="ru-RU"/>
          </a:p>
        </p:txBody>
      </p:sp>
    </p:spTree>
    <p:extLst>
      <p:ext uri="{BB962C8B-B14F-4D97-AF65-F5344CB8AC3E}">
        <p14:creationId xmlns:p14="http://schemas.microsoft.com/office/powerpoint/2010/main" val="3723863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1637" y="356660"/>
            <a:ext cx="8750763" cy="1248137"/>
          </a:xfrm>
        </p:spPr>
        <p:txBody>
          <a:bodyPr>
            <a:normAutofit fontScale="90000"/>
          </a:bodyPr>
          <a:lstStyle/>
          <a:p>
            <a:pPr lvl="0" algn="l"/>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smtClean="0">
                <a:solidFill>
                  <a:srgbClr val="0070C0"/>
                </a:solidFill>
                <a:latin typeface="Arial" panose="020B0604020202020204" pitchFamily="34" charset="0"/>
              </a:rPr>
              <a:t/>
            </a:r>
            <a:br>
              <a:rPr lang="ru-RU" b="1" dirty="0" smtClean="0">
                <a:solidFill>
                  <a:srgbClr val="0070C0"/>
                </a:solidFill>
                <a:latin typeface="Arial" panose="020B0604020202020204" pitchFamily="34" charset="0"/>
              </a:rPr>
            </a:br>
            <a:r>
              <a:rPr lang="ru-RU" sz="4800" b="1" dirty="0" err="1">
                <a:solidFill>
                  <a:srgbClr val="0070C0"/>
                </a:solidFill>
                <a:latin typeface="Arial" panose="020B0604020202020204" pitchFamily="34" charset="0"/>
              </a:rPr>
              <a:t>Қолданылған</a:t>
            </a:r>
            <a:r>
              <a:rPr lang="ru-RU" sz="4800" b="1" dirty="0">
                <a:solidFill>
                  <a:srgbClr val="0070C0"/>
                </a:solidFill>
                <a:latin typeface="Arial" panose="020B0604020202020204" pitchFamily="34" charset="0"/>
              </a:rPr>
              <a:t> </a:t>
            </a:r>
            <a:r>
              <a:rPr lang="ru-RU" sz="4800" b="1" dirty="0" err="1">
                <a:solidFill>
                  <a:srgbClr val="0070C0"/>
                </a:solidFill>
                <a:latin typeface="Arial" panose="020B0604020202020204" pitchFamily="34" charset="0"/>
              </a:rPr>
              <a:t>әдебиет</a:t>
            </a:r>
            <a:r>
              <a:rPr lang="ru-RU" sz="4800" b="1" dirty="0">
                <a:solidFill>
                  <a:srgbClr val="0070C0"/>
                </a:solidFill>
                <a:latin typeface="Arial" panose="020B0604020202020204" pitchFamily="34" charset="0"/>
              </a:rPr>
              <a:t> :</a:t>
            </a:r>
            <a:br>
              <a:rPr lang="ru-RU" sz="4800" b="1" dirty="0">
                <a:solidFill>
                  <a:srgbClr val="0070C0"/>
                </a:solidFill>
                <a:latin typeface="Arial" panose="020B0604020202020204" pitchFamily="34" charset="0"/>
              </a:rPr>
            </a:br>
            <a:r>
              <a:rPr lang="ru-RU" sz="1600" dirty="0" err="1"/>
              <a:t>Абжаппарова</a:t>
            </a:r>
            <a:r>
              <a:rPr lang="ru-RU" sz="1600" dirty="0"/>
              <a:t> А.А. Позиционирование органов исполнительной власти в </a:t>
            </a:r>
            <a:r>
              <a:rPr lang="ru-RU" sz="1600" dirty="0" err="1"/>
              <a:t>медиапространстве</a:t>
            </a:r>
            <a:r>
              <a:rPr lang="ru-RU" sz="1600" dirty="0"/>
              <a:t>: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a:t>
            </a:r>
            <a:r>
              <a:rPr lang="ru-RU" sz="1600" dirty="0" err="1"/>
              <a:t>Қазақ</a:t>
            </a:r>
            <a:r>
              <a:rPr lang="ru-RU" sz="1600" dirty="0"/>
              <a:t> </a:t>
            </a:r>
            <a:r>
              <a:rPr lang="ru-RU" sz="1600" dirty="0" err="1"/>
              <a:t>университеті</a:t>
            </a:r>
            <a:r>
              <a:rPr lang="ru-RU" sz="1600" dirty="0"/>
              <a:t>. Алматы 2018. 146с.</a:t>
            </a:r>
            <a:br>
              <a:rPr lang="ru-RU" sz="1600" dirty="0"/>
            </a:br>
            <a:r>
              <a:rPr lang="ru-RU" sz="1600" dirty="0" err="1"/>
              <a:t>Деркач</a:t>
            </a:r>
            <a:r>
              <a:rPr lang="ru-RU" sz="1600" dirty="0"/>
              <a:t>, А. А. Политическая психология : учебник для бакалавров / А. А. </a:t>
            </a:r>
            <a:r>
              <a:rPr lang="ru-RU" sz="1600" dirty="0" err="1"/>
              <a:t>Деркач</a:t>
            </a:r>
            <a:r>
              <a:rPr lang="ru-RU" sz="1600" dirty="0"/>
              <a:t>, Л. Г. Лаптев. — 2-е изд., </a:t>
            </a:r>
            <a:r>
              <a:rPr lang="ru-RU" sz="1600" dirty="0" err="1"/>
              <a:t>перераб</a:t>
            </a:r>
            <a:r>
              <a:rPr lang="ru-RU" sz="1600" dirty="0"/>
              <a:t>. и доп. — М. : Издательство </a:t>
            </a:r>
            <a:r>
              <a:rPr lang="ru-RU" sz="1600" dirty="0" err="1"/>
              <a:t>Юрайт</a:t>
            </a:r>
            <a:r>
              <a:rPr lang="ru-RU" sz="1600" dirty="0"/>
              <a:t>, 2017. — 591 с. — Серия : Бакалавр. Базовый курс.</a:t>
            </a:r>
            <a:br>
              <a:rPr lang="ru-RU" sz="1600" dirty="0"/>
            </a:br>
            <a:r>
              <a:rPr lang="ru-RU" sz="1600" dirty="0" err="1"/>
              <a:t>Овчинникова</a:t>
            </a:r>
            <a:r>
              <a:rPr lang="ru-RU" sz="1600" dirty="0"/>
              <a:t> А.М., Шульга Н.В. Основы </a:t>
            </a:r>
            <a:r>
              <a:rPr lang="ru-RU" sz="1600" dirty="0" err="1"/>
              <a:t>имиджелогии</a:t>
            </a:r>
            <a:r>
              <a:rPr lang="ru-RU" sz="1600" dirty="0"/>
              <a:t>: Конспект лекций / А.М. </a:t>
            </a:r>
            <a:r>
              <a:rPr lang="ru-RU" sz="1600" dirty="0" err="1"/>
              <a:t>Овчинникова</a:t>
            </a:r>
            <a:r>
              <a:rPr lang="ru-RU" sz="1600" dirty="0"/>
              <a:t>, Н.В. Шульга; Омский гос. ун-т путей сообщения. Омск, 2019. 55 с.</a:t>
            </a:r>
            <a:br>
              <a:rPr lang="ru-RU" sz="1600" dirty="0"/>
            </a:br>
            <a:r>
              <a:rPr lang="ru-RU" sz="1600" dirty="0"/>
              <a:t>Беляева, М. А, </a:t>
            </a:r>
            <a:r>
              <a:rPr lang="ru-RU" sz="1600" dirty="0" err="1"/>
              <a:t>Самкова</a:t>
            </a:r>
            <a:r>
              <a:rPr lang="ru-RU" sz="1600" dirty="0"/>
              <a:t>, В. А. А35 АЗЫ ИМИДЖЕЛОГИИ: имидж личности, организации, территории [Текст] : учебное пособие для вузов / М. А. Беляева, В. А. </a:t>
            </a:r>
            <a:r>
              <a:rPr lang="ru-RU" sz="1600" dirty="0" err="1"/>
              <a:t>Самкова</a:t>
            </a:r>
            <a:r>
              <a:rPr lang="ru-RU" sz="1600" dirty="0"/>
              <a:t> ; Урал. гос. </a:t>
            </a:r>
            <a:r>
              <a:rPr lang="ru-RU" sz="1600" dirty="0" err="1"/>
              <a:t>пед</a:t>
            </a:r>
            <a:r>
              <a:rPr lang="ru-RU" sz="1600" dirty="0"/>
              <a:t>. ун-т. – Екатеринбург, 2016. – 184 с.</a:t>
            </a:r>
            <a:br>
              <a:rPr lang="ru-RU" sz="1600" dirty="0"/>
            </a:br>
            <a:r>
              <a:rPr lang="ru-RU" sz="1600" dirty="0"/>
              <a:t>Имидж политика: проблемы формирования, продвижения и исследования : коллективная монография / [под ред. В.Н. Васильевой, Г.В Жигуновой]. – Мурманск : МАГУ, 2016. – 183 с.</a:t>
            </a:r>
            <a:br>
              <a:rPr lang="ru-RU" sz="1600" dirty="0"/>
            </a:br>
            <a:r>
              <a:rPr lang="ru-RU" sz="1600" dirty="0"/>
              <a:t>Имидж Беларуси: становление, состояние, продвижение : монография / М. А. </a:t>
            </a:r>
            <a:r>
              <a:rPr lang="ru-RU" sz="1600" dirty="0" err="1"/>
              <a:t>Слемнёв</a:t>
            </a:r>
            <a:r>
              <a:rPr lang="ru-RU" sz="1600" dirty="0"/>
              <a:t> [и др.], О. В. </a:t>
            </a:r>
            <a:r>
              <a:rPr lang="ru-RU" sz="1600" dirty="0" err="1"/>
              <a:t>Вожгурова</a:t>
            </a:r>
            <a:r>
              <a:rPr lang="ru-RU" sz="1600" dirty="0"/>
              <a:t> [и др.] ; под науч. ред. М. А. </a:t>
            </a:r>
            <a:r>
              <a:rPr lang="ru-RU" sz="1600" dirty="0" err="1"/>
              <a:t>Слемнёва</a:t>
            </a:r>
            <a:r>
              <a:rPr lang="ru-RU" sz="1600" dirty="0"/>
              <a:t>. – Витебск : ВГУ имени П. М. </a:t>
            </a:r>
            <a:r>
              <a:rPr lang="ru-RU" sz="1600" dirty="0" err="1"/>
              <a:t>Машерова</a:t>
            </a:r>
            <a:r>
              <a:rPr lang="ru-RU" sz="1600" dirty="0"/>
              <a:t>, 2020. – 198.</a:t>
            </a:r>
            <a:br>
              <a:rPr lang="ru-RU" sz="1600" dirty="0"/>
            </a:br>
            <a:r>
              <a:rPr lang="kk-KZ" sz="1600" dirty="0"/>
              <a:t>Ким,Л.М. Саяси имиджелогия [мәтін]: оқұ құралы / Л.М. Ким, Д.Е. Ақболат.- </a:t>
            </a:r>
            <a:r>
              <a:rPr lang="ru-RU" sz="1600" dirty="0"/>
              <a:t>Алматы, 2013.- 188.</a:t>
            </a:r>
            <a:br>
              <a:rPr lang="ru-RU" sz="1600" dirty="0"/>
            </a:br>
            <a:r>
              <a:rPr lang="kk-KZ" sz="1600" dirty="0"/>
              <a:t>Имиджелогия [Мәтін] : оқулық / О. Тұржан,; [Л.Н.Гумилев атын. </a:t>
            </a:r>
            <a:r>
              <a:rPr lang="ru-RU" sz="1600" dirty="0" err="1"/>
              <a:t>Еуразия</a:t>
            </a:r>
            <a:r>
              <a:rPr lang="ru-RU" sz="1600" dirty="0"/>
              <a:t> </a:t>
            </a:r>
            <a:r>
              <a:rPr lang="ru-RU" sz="1600" dirty="0" err="1"/>
              <a:t>ұлттық</a:t>
            </a:r>
            <a:r>
              <a:rPr lang="ru-RU" sz="1600" dirty="0"/>
              <a:t> </a:t>
            </a:r>
            <a:r>
              <a:rPr lang="ru-RU" sz="1600" dirty="0" err="1"/>
              <a:t>ун-ті</a:t>
            </a:r>
            <a:r>
              <a:rPr lang="ru-RU" sz="1600" dirty="0"/>
              <a:t>] - Астана : [б. ж.], 2019 . - 177 б. </a:t>
            </a:r>
            <a:r>
              <a:rPr lang="ru-RU" sz="1600" dirty="0" err="1"/>
              <a:t>Библиогр</a:t>
            </a:r>
            <a:r>
              <a:rPr lang="ru-RU" sz="1600" dirty="0"/>
              <a:t>.: 174-177 б. </a:t>
            </a:r>
            <a:r>
              <a:rPr lang="ru-RU" sz="1600" u="sng" dirty="0" err="1">
                <a:hlinkClick r:id="rId2"/>
              </a:rPr>
              <a:t>Имиджелогия</a:t>
            </a:r>
            <a:r>
              <a:rPr lang="ru-RU" sz="1600" u="sng" dirty="0">
                <a:hlinkClick r:id="rId2"/>
              </a:rPr>
              <a:t> - </a:t>
            </a:r>
            <a:r>
              <a:rPr lang="ru-RU" sz="1600" u="sng" dirty="0" err="1">
                <a:hlinkClick r:id="rId2"/>
              </a:rPr>
              <a:t>Тұржан</a:t>
            </a:r>
            <a:r>
              <a:rPr lang="ru-RU" sz="1600" u="sng" dirty="0">
                <a:hlinkClick r:id="rId2"/>
              </a:rPr>
              <a:t>, О.... (kazneb.kz)</a:t>
            </a:r>
            <a:r>
              <a:rPr lang="ru-RU" sz="1600" dirty="0"/>
              <a:t>;</a:t>
            </a:r>
            <a:br>
              <a:rPr lang="ru-RU" sz="1600" dirty="0"/>
            </a:br>
            <a:r>
              <a:rPr lang="ru-RU" sz="1600" dirty="0" err="1"/>
              <a:t>Тлепбергенова</a:t>
            </a:r>
            <a:r>
              <a:rPr lang="ru-RU" sz="1600" dirty="0"/>
              <a:t> А.А. </a:t>
            </a:r>
            <a:r>
              <a:rPr lang="ru-RU" sz="1600" dirty="0" err="1"/>
              <a:t>Страновой</a:t>
            </a:r>
            <a:r>
              <a:rPr lang="ru-RU" sz="1600" dirty="0"/>
              <a:t> имидж: учебное пособие для студентов </a:t>
            </a:r>
            <a:r>
              <a:rPr lang="ru-RU" sz="1600" dirty="0" err="1"/>
              <a:t>бакалавриата</a:t>
            </a:r>
            <a:r>
              <a:rPr lang="ru-RU" sz="1600" dirty="0"/>
              <a:t> университетов, обучающихся по специальностям «Журналистика», «Связь с общественностью». – Алматы: </a:t>
            </a:r>
            <a:r>
              <a:rPr lang="ru-RU" sz="1600" dirty="0" err="1"/>
              <a:t>Қазақ</a:t>
            </a:r>
            <a:r>
              <a:rPr lang="ru-RU" sz="1600" dirty="0"/>
              <a:t> </a:t>
            </a:r>
            <a:r>
              <a:rPr lang="ru-RU" sz="1600" dirty="0" err="1"/>
              <a:t>университеті</a:t>
            </a:r>
            <a:r>
              <a:rPr lang="ru-RU" sz="1600" dirty="0"/>
              <a:t>, 2011. – 78 с.</a:t>
            </a:r>
            <a:endParaRPr lang="ru-RU" sz="1733"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456124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7480" y="365125"/>
            <a:ext cx="8656320" cy="1325563"/>
          </a:xfrm>
        </p:spPr>
        <p:txBody>
          <a:bodyPr>
            <a:normAutofit/>
          </a:bodyPr>
          <a:lstStyle/>
          <a:p>
            <a:r>
              <a:rPr lang="ru-RU" sz="3200" b="1" dirty="0" err="1">
                <a:latin typeface="Arial" panose="020B0604020202020204" pitchFamily="34" charset="0"/>
                <a:cs typeface="Arial" panose="020B0604020202020204" pitchFamily="34" charset="0"/>
              </a:rPr>
              <a:t>Дәріс</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жоспары</a:t>
            </a:r>
            <a:r>
              <a:rPr lang="" sz="3200" b="1" dirty="0">
                <a:latin typeface="Arial" pitchFamily="34" charset="0"/>
                <a:cs typeface="Arial" pitchFamily="34" charset="0"/>
              </a:rPr>
              <a:t>:</a:t>
            </a:r>
            <a:endParaRPr lang="ru-RU" sz="3200" b="1" dirty="0">
              <a:latin typeface="Arial" pitchFamily="34" charset="0"/>
              <a:cs typeface="Arial" pitchFamily="34" charset="0"/>
            </a:endParaRPr>
          </a:p>
        </p:txBody>
      </p:sp>
      <p:sp>
        <p:nvSpPr>
          <p:cNvPr id="3" name="Объект 2"/>
          <p:cNvSpPr>
            <a:spLocks noGrp="1"/>
          </p:cNvSpPr>
          <p:nvPr>
            <p:ph idx="1"/>
          </p:nvPr>
        </p:nvSpPr>
        <p:spPr>
          <a:xfrm>
            <a:off x="2831637" y="1600201"/>
            <a:ext cx="8750763" cy="4525963"/>
          </a:xfrm>
        </p:spPr>
        <p:txBody>
          <a:bodyPr>
            <a:normAutofit/>
          </a:bodyPr>
          <a:lstStyle/>
          <a:p>
            <a:pPr>
              <a:buFontTx/>
              <a:buChar char="-"/>
            </a:pPr>
            <a:r>
              <a:rPr lang="kk-KZ" sz="3200" dirty="0"/>
              <a:t>Имидж </a:t>
            </a:r>
            <a:r>
              <a:rPr lang="kk-KZ" sz="3200" dirty="0" smtClean="0"/>
              <a:t>даму кезеңдері</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kk-KZ" sz="3200" dirty="0"/>
              <a:t>Имидждің жалпы анықтамалары</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kk-KZ" sz="3200" dirty="0"/>
              <a:t>Имидждің мəнді </a:t>
            </a:r>
            <a:r>
              <a:rPr lang="kk-KZ" sz="3200" dirty="0" smtClean="0"/>
              <a:t>сипаттамалары</a:t>
            </a:r>
          </a:p>
          <a:p>
            <a:pPr>
              <a:buFontTx/>
              <a:buChar char="-"/>
            </a:pPr>
            <a:r>
              <a:rPr lang="kk-KZ" sz="3200" dirty="0"/>
              <a:t>Имидждердің	</a:t>
            </a:r>
            <a:r>
              <a:rPr lang="kk-KZ" sz="3200" dirty="0" smtClean="0"/>
              <a:t>классификациясы</a:t>
            </a:r>
          </a:p>
          <a:p>
            <a:pPr>
              <a:buFontTx/>
              <a:buChar char="-"/>
            </a:pPr>
            <a:r>
              <a:rPr lang="kk-KZ" sz="3200" dirty="0"/>
              <a:t>Имиджелогия деңгейлері</a:t>
            </a:r>
            <a:endParaRPr lang="kk-KZ" sz="3200" dirty="0" smtClean="0"/>
          </a:p>
          <a:p>
            <a:pPr>
              <a:buFontTx/>
              <a:buChar char="-"/>
            </a:pPr>
            <a:endParaRPr lang="ru-RU" sz="32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71997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6072"/>
            <a:ext cx="10515600" cy="5600891"/>
          </a:xfrm>
        </p:spPr>
        <p:txBody>
          <a:bodyPr>
            <a:normAutofit lnSpcReduction="10000"/>
          </a:bodyPr>
          <a:lstStyle/>
          <a:p>
            <a:r>
              <a:rPr lang="kk-KZ" dirty="0"/>
              <a:t>Имидж   ағылшын   тіліндегі   «imagе»   сөзінен   (латын </a:t>
            </a:r>
            <a:r>
              <a:rPr lang="kk-KZ" dirty="0" smtClean="0"/>
              <a:t>тілінен</a:t>
            </a:r>
            <a:r>
              <a:rPr lang="ru-RU" dirty="0"/>
              <a:t> </a:t>
            </a:r>
            <a:r>
              <a:rPr lang="kk-KZ" dirty="0" smtClean="0"/>
              <a:t>«imagо</a:t>
            </a:r>
            <a:r>
              <a:rPr lang="kk-KZ" dirty="0"/>
              <a:t>»)  аударылғанда,  «бейне»,  «мүсін»,  «ұқсау»,  «метафора</a:t>
            </a:r>
            <a:r>
              <a:rPr lang="kk-KZ" dirty="0" smtClean="0"/>
              <a:t>»,</a:t>
            </a:r>
            <a:r>
              <a:rPr lang="ru-RU" dirty="0"/>
              <a:t> </a:t>
            </a:r>
            <a:r>
              <a:rPr lang="kk-KZ" dirty="0" smtClean="0"/>
              <a:t>«</a:t>
            </a:r>
            <a:r>
              <a:rPr lang="kk-KZ" dirty="0"/>
              <a:t>икона» мағыналарын білдірсе, онда сөйлеу саласында «imagе» сөзінің ең қолданбалы мəні «бейне» болса, онда психологиялық бағыт дəстүрінде имидж астарында объект немесе құбылыстың белгілер бейнесі түрінде көрініс табатын адам психикасы мен санасындағы із түсіндіріледі. Нақ осы түсіндірмеде кəсіби сала- дағы «imagе» термині объектінің тек материалды (көрінетін) сипат- тамалары емес, сонымен қатар оның «идеалды» (көрінбейтін) сипаттамаларының жиынтығы деп түсінілетін «бейне</a:t>
            </a:r>
            <a:r>
              <a:rPr lang="kk-KZ" dirty="0" smtClean="0"/>
              <a:t>».</a:t>
            </a:r>
          </a:p>
          <a:p>
            <a:r>
              <a:rPr lang="kk-KZ" dirty="0" smtClean="0"/>
              <a:t>«</a:t>
            </a:r>
            <a:r>
              <a:rPr lang="kk-KZ" dirty="0"/>
              <a:t>Имидж» түсінігі өзінің көлемі мен түсінігі бойынша өте күр- делі, абайланған қарым-қатынасты талап ететін фактор болып келеді. Ол түрлі ғылымдардың өрісінде құрылып, пəнаралық тəжірибелік түсінікке айналды. </a:t>
            </a:r>
            <a:endParaRPr lang="kk-KZ" dirty="0" smtClean="0"/>
          </a:p>
          <a:p>
            <a:endParaRPr lang="ru-RU" dirty="0"/>
          </a:p>
        </p:txBody>
      </p:sp>
    </p:spTree>
    <p:extLst>
      <p:ext uri="{BB962C8B-B14F-4D97-AF65-F5344CB8AC3E}">
        <p14:creationId xmlns:p14="http://schemas.microsoft.com/office/powerpoint/2010/main" val="3617104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800" dirty="0" smtClean="0"/>
              <a:t>Имидж </a:t>
            </a:r>
            <a:r>
              <a:rPr lang="kk-KZ" sz="2800" dirty="0"/>
              <a:t>біртіндеп дамуынан бірнеше кезеңді бөліп көрсетуге болады, яғни ең қарапайым, этимологиялықтыдан түсініктен ғылыми құрылымдануына дейін</a:t>
            </a:r>
            <a:r>
              <a:rPr lang="kk-KZ" sz="2800" dirty="0" smtClean="0"/>
              <a:t>:</a:t>
            </a:r>
            <a:endParaRPr lang="ru-RU" sz="2800" dirty="0"/>
          </a:p>
        </p:txBody>
      </p:sp>
      <p:sp>
        <p:nvSpPr>
          <p:cNvPr id="3" name="Объект 2"/>
          <p:cNvSpPr>
            <a:spLocks noGrp="1"/>
          </p:cNvSpPr>
          <p:nvPr>
            <p:ph idx="1"/>
          </p:nvPr>
        </p:nvSpPr>
        <p:spPr/>
        <p:txBody>
          <a:bodyPr>
            <a:normAutofit fontScale="85000" lnSpcReduction="10000"/>
          </a:bodyPr>
          <a:lstStyle/>
          <a:p>
            <a:pPr lvl="0"/>
            <a:r>
              <a:rPr lang="kk-KZ" dirty="0"/>
              <a:t>имиджді тек сыртқы сипаттамалардың қарапайым жиынты- ғы деп түсіну, олар өз кезегінде киімдегі белгілі бір стильдермен баламаланады («іскерлік имидж», «спорт имиджі», «романтикалық имидж»);</a:t>
            </a:r>
            <a:endParaRPr lang="ru-RU" dirty="0"/>
          </a:p>
          <a:p>
            <a:pPr lvl="0"/>
            <a:r>
              <a:rPr lang="kk-KZ" dirty="0"/>
              <a:t>имиджді сыртқы сипаттамалар мен əрекеттік дағдылардың жиынтығы ретінде түсіну;</a:t>
            </a:r>
            <a:endParaRPr lang="ru-RU" dirty="0"/>
          </a:p>
          <a:p>
            <a:pPr lvl="0"/>
            <a:r>
              <a:rPr lang="kk-KZ" dirty="0"/>
              <a:t>имиджді барлық аталған кұрамдастардың біртұтастығы ретінде түсініп қоймай, сонымен қатар сол құрамдастардың көме- гімен объект жайлы алатын белгілі бір ақпаратымыздың көлемін түсіну керек; барлық компоненттер бұл жағдайда имидж қалып- тастырушы ақпарат рөлін ойнайды;</a:t>
            </a:r>
            <a:endParaRPr lang="ru-RU" dirty="0"/>
          </a:p>
          <a:p>
            <a:pPr lvl="0"/>
            <a:r>
              <a:rPr lang="kk-KZ" dirty="0"/>
              <a:t>сонымен, имиджді объект немесе құбылыстың беделі түрін- дегі қабылданған имидж қалыптастырушы ақпарат негізінде рецепиентте қалыптасатын тұрақты көзқарас ретінде түсіну</a:t>
            </a:r>
            <a:r>
              <a:rPr lang="kk-KZ" dirty="0" smtClean="0"/>
              <a:t>;</a:t>
            </a:r>
            <a:endParaRPr lang="ru-RU" dirty="0"/>
          </a:p>
        </p:txBody>
      </p:sp>
    </p:spTree>
    <p:extLst>
      <p:ext uri="{BB962C8B-B14F-4D97-AF65-F5344CB8AC3E}">
        <p14:creationId xmlns:p14="http://schemas.microsoft.com/office/powerpoint/2010/main" val="229479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200" dirty="0"/>
              <a:t>И</a:t>
            </a:r>
            <a:r>
              <a:rPr lang="kk-KZ" sz="3200" dirty="0" smtClean="0"/>
              <a:t>мидж </a:t>
            </a:r>
            <a:r>
              <a:rPr lang="kk-KZ" sz="3200" dirty="0"/>
              <a:t>– əмбебап түсінік, өйткені ол келесі факторлар болып таныла </a:t>
            </a:r>
            <a:r>
              <a:rPr lang="kk-KZ" sz="3200" dirty="0" smtClean="0"/>
              <a:t>алады:</a:t>
            </a:r>
            <a:endParaRPr lang="ru-RU" sz="3200" dirty="0"/>
          </a:p>
        </p:txBody>
      </p:sp>
      <p:sp>
        <p:nvSpPr>
          <p:cNvPr id="3" name="Объект 2"/>
          <p:cNvSpPr>
            <a:spLocks noGrp="1"/>
          </p:cNvSpPr>
          <p:nvPr>
            <p:ph idx="1"/>
          </p:nvPr>
        </p:nvSpPr>
        <p:spPr/>
        <p:txBody>
          <a:bodyPr>
            <a:normAutofit fontScale="92500" lnSpcReduction="20000"/>
          </a:bodyPr>
          <a:lstStyle/>
          <a:p>
            <a:pPr lvl="0"/>
            <a:r>
              <a:rPr lang="kk-KZ" dirty="0"/>
              <a:t>адам немесе ойдан шығарылған персонаж (персоналды имидж);</a:t>
            </a:r>
            <a:endParaRPr lang="ru-RU" dirty="0"/>
          </a:p>
          <a:p>
            <a:pPr lvl="0"/>
            <a:r>
              <a:rPr lang="kk-KZ" dirty="0"/>
              <a:t>əлеуметтік позиция ( саяси лидер имиджі);</a:t>
            </a:r>
            <a:endParaRPr lang="ru-RU" dirty="0"/>
          </a:p>
          <a:p>
            <a:pPr lvl="0"/>
            <a:r>
              <a:rPr lang="kk-KZ" dirty="0"/>
              <a:t>кəсіби (заңгер имиджі);</a:t>
            </a:r>
            <a:endParaRPr lang="ru-RU" dirty="0"/>
          </a:p>
          <a:p>
            <a:pPr lvl="0"/>
            <a:r>
              <a:rPr lang="kk-KZ" dirty="0"/>
              <a:t>адамдардың кішігірім немесе үлкен топтары (гендерлік,</a:t>
            </a:r>
            <a:endParaRPr lang="ru-RU" dirty="0"/>
          </a:p>
          <a:p>
            <a:r>
              <a:rPr lang="kk-KZ" dirty="0"/>
              <a:t>этникалық);</a:t>
            </a:r>
            <a:endParaRPr lang="ru-RU" dirty="0"/>
          </a:p>
          <a:p>
            <a:pPr lvl="0"/>
            <a:r>
              <a:rPr lang="kk-KZ" dirty="0"/>
              <a:t>білім беру (имидж выпускника ҚазҰУ түлегінің имиджі);</a:t>
            </a:r>
            <a:endParaRPr lang="ru-RU" dirty="0"/>
          </a:p>
          <a:p>
            <a:pPr lvl="0"/>
            <a:r>
              <a:rPr lang="kk-KZ" dirty="0"/>
              <a:t>сауда маркасы («Хонда»);</a:t>
            </a:r>
            <a:endParaRPr lang="ru-RU" dirty="0"/>
          </a:p>
          <a:p>
            <a:pPr lvl="0"/>
            <a:r>
              <a:rPr lang="kk-KZ" dirty="0"/>
              <a:t>құрылым (ұйым, мемлекет, аймақ имиджі);</a:t>
            </a:r>
            <a:endParaRPr lang="ru-RU" dirty="0"/>
          </a:p>
          <a:p>
            <a:pPr lvl="0"/>
            <a:r>
              <a:rPr lang="kk-KZ" dirty="0"/>
              <a:t>зат (алтын имиджі);</a:t>
            </a:r>
            <a:endParaRPr lang="ru-RU" dirty="0"/>
          </a:p>
          <a:p>
            <a:r>
              <a:rPr lang="kk-KZ" dirty="0"/>
              <a:t>бөлек тұтынушылық сипаттамалар (сапа имиджі). </a:t>
            </a:r>
            <a:endParaRPr lang="ru-RU" dirty="0"/>
          </a:p>
        </p:txBody>
      </p:sp>
    </p:spTree>
    <p:extLst>
      <p:ext uri="{BB962C8B-B14F-4D97-AF65-F5344CB8AC3E}">
        <p14:creationId xmlns:p14="http://schemas.microsoft.com/office/powerpoint/2010/main" val="2228408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600" dirty="0"/>
              <a:t>Имиджді зерттеудің түрлі əдістемелік тəсілдері </a:t>
            </a:r>
            <a:r>
              <a:rPr lang="kk-KZ" sz="3600" dirty="0" smtClean="0"/>
              <a:t>бар:</a:t>
            </a:r>
            <a:endParaRPr lang="ru-RU" sz="3600" dirty="0"/>
          </a:p>
        </p:txBody>
      </p:sp>
      <p:sp>
        <p:nvSpPr>
          <p:cNvPr id="3" name="Объект 2"/>
          <p:cNvSpPr>
            <a:spLocks noGrp="1"/>
          </p:cNvSpPr>
          <p:nvPr>
            <p:ph idx="1"/>
          </p:nvPr>
        </p:nvSpPr>
        <p:spPr/>
        <p:txBody>
          <a:bodyPr>
            <a:normAutofit/>
          </a:bodyPr>
          <a:lstStyle/>
          <a:p>
            <a:pPr marL="0" indent="0">
              <a:buNone/>
            </a:pPr>
            <a:r>
              <a:rPr lang="kk-KZ" sz="4000" dirty="0"/>
              <a:t>Семиотикалық, </a:t>
            </a:r>
            <a:endParaRPr lang="kk-KZ" sz="4000" dirty="0" smtClean="0"/>
          </a:p>
          <a:p>
            <a:pPr marL="0" indent="0">
              <a:buNone/>
            </a:pPr>
            <a:r>
              <a:rPr lang="kk-KZ" sz="4000" dirty="0" smtClean="0"/>
              <a:t>интеракционистік</a:t>
            </a:r>
            <a:r>
              <a:rPr lang="kk-KZ" sz="4000" dirty="0"/>
              <a:t>, </a:t>
            </a:r>
            <a:endParaRPr lang="kk-KZ" sz="4000" dirty="0" smtClean="0"/>
          </a:p>
          <a:p>
            <a:pPr marL="0" indent="0">
              <a:buNone/>
            </a:pPr>
            <a:r>
              <a:rPr lang="kk-KZ" sz="4000" dirty="0" smtClean="0"/>
              <a:t>əлеуметтік </a:t>
            </a:r>
            <a:r>
              <a:rPr lang="kk-KZ" sz="4000" dirty="0"/>
              <a:t>ықпал, имидж когнитивті диссонансты алдын ала жоюының əдісі ретінде, </a:t>
            </a:r>
            <a:endParaRPr lang="kk-KZ" sz="4000" dirty="0" smtClean="0"/>
          </a:p>
          <a:p>
            <a:pPr marL="0" indent="0">
              <a:buNone/>
            </a:pPr>
            <a:r>
              <a:rPr lang="kk-KZ" sz="4000" dirty="0" smtClean="0"/>
              <a:t>имидж </a:t>
            </a:r>
            <a:r>
              <a:rPr lang="kk-KZ" sz="4000" dirty="0"/>
              <a:t>əлеуметтік таным əдісі ретінде.</a:t>
            </a:r>
            <a:endParaRPr lang="ru-RU" sz="4000" dirty="0"/>
          </a:p>
          <a:p>
            <a:pPr marL="0" indent="0">
              <a:buNone/>
            </a:pPr>
            <a:endParaRPr lang="ru-RU" sz="4000" dirty="0"/>
          </a:p>
        </p:txBody>
      </p:sp>
    </p:spTree>
    <p:extLst>
      <p:ext uri="{BB962C8B-B14F-4D97-AF65-F5344CB8AC3E}">
        <p14:creationId xmlns:p14="http://schemas.microsoft.com/office/powerpoint/2010/main" val="424234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600" b="1" dirty="0"/>
              <a:t>Имидждің жалпы </a:t>
            </a:r>
            <a:r>
              <a:rPr lang="kk-KZ" sz="3600" b="1" dirty="0" smtClean="0"/>
              <a:t>анықтамалары</a:t>
            </a:r>
            <a:r>
              <a:rPr lang="kk-KZ" sz="3600" dirty="0" smtClean="0"/>
              <a:t>:</a:t>
            </a:r>
            <a:endParaRPr lang="ru-RU" sz="3600" dirty="0"/>
          </a:p>
        </p:txBody>
      </p:sp>
      <p:sp>
        <p:nvSpPr>
          <p:cNvPr id="3" name="Объект 2"/>
          <p:cNvSpPr>
            <a:spLocks noGrp="1"/>
          </p:cNvSpPr>
          <p:nvPr>
            <p:ph idx="1"/>
          </p:nvPr>
        </p:nvSpPr>
        <p:spPr/>
        <p:txBody>
          <a:bodyPr>
            <a:normAutofit/>
          </a:bodyPr>
          <a:lstStyle/>
          <a:p>
            <a:pPr lvl="0"/>
            <a:r>
              <a:rPr lang="kk-KZ" dirty="0"/>
              <a:t>Ақпараттық өнім (БАҚ).</a:t>
            </a:r>
            <a:endParaRPr lang="ru-RU" dirty="0"/>
          </a:p>
          <a:p>
            <a:pPr lvl="0"/>
            <a:r>
              <a:rPr lang="kk-KZ" dirty="0"/>
              <a:t>Көрініс (бұқаралық/ авторлық мəдениеттің құралы, сурет шығармашылығының түрі).</a:t>
            </a:r>
            <a:endParaRPr lang="ru-RU" dirty="0"/>
          </a:p>
          <a:p>
            <a:pPr lvl="0"/>
            <a:r>
              <a:rPr lang="kk-KZ" dirty="0"/>
              <a:t>Қоғамдық сананың манипуляциялы матрицасы.</a:t>
            </a:r>
            <a:endParaRPr lang="ru-RU" dirty="0"/>
          </a:p>
          <a:p>
            <a:pPr lvl="0"/>
            <a:r>
              <a:rPr lang="kk-KZ" dirty="0"/>
              <a:t>Басқару мен лидерліктің жүйесі.</a:t>
            </a:r>
            <a:endParaRPr lang="ru-RU" dirty="0"/>
          </a:p>
          <a:p>
            <a:pPr lvl="0"/>
            <a:r>
              <a:rPr lang="kk-KZ" dirty="0"/>
              <a:t>Өзіндік тəжірибелік құндылықтарға қол жеткізу жүйесі.</a:t>
            </a:r>
            <a:endParaRPr lang="ru-RU" dirty="0"/>
          </a:p>
          <a:p>
            <a:pPr lvl="0"/>
            <a:r>
              <a:rPr lang="kk-KZ" dirty="0"/>
              <a:t>Əлеуметтік бейімделу жүйесі.</a:t>
            </a:r>
            <a:endParaRPr lang="ru-RU" dirty="0"/>
          </a:p>
          <a:p>
            <a:pPr lvl="0"/>
            <a:r>
              <a:rPr lang="kk-KZ" dirty="0"/>
              <a:t>Зейінді басқара білу, оғаның əлеуметтік əсер етудің жүйесі, кейін сол арқылы бұқараның санасын бақылау.</a:t>
            </a:r>
            <a:endParaRPr lang="ru-RU" dirty="0"/>
          </a:p>
        </p:txBody>
      </p:sp>
    </p:spTree>
    <p:extLst>
      <p:ext uri="{BB962C8B-B14F-4D97-AF65-F5344CB8AC3E}">
        <p14:creationId xmlns:p14="http://schemas.microsoft.com/office/powerpoint/2010/main" val="1109483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600" b="1" dirty="0"/>
              <a:t>Имидждің жалпы </a:t>
            </a:r>
            <a:r>
              <a:rPr lang="kk-KZ" sz="3600" b="1" dirty="0" smtClean="0"/>
              <a:t>анықтамалары</a:t>
            </a:r>
            <a:r>
              <a:rPr lang="kk-KZ" sz="3600" dirty="0" smtClean="0"/>
              <a:t>:</a:t>
            </a:r>
            <a:endParaRPr lang="ru-RU" sz="3600" dirty="0"/>
          </a:p>
        </p:txBody>
      </p:sp>
      <p:sp>
        <p:nvSpPr>
          <p:cNvPr id="3" name="Объект 2"/>
          <p:cNvSpPr>
            <a:spLocks noGrp="1"/>
          </p:cNvSpPr>
          <p:nvPr>
            <p:ph idx="1"/>
          </p:nvPr>
        </p:nvSpPr>
        <p:spPr/>
        <p:txBody>
          <a:bodyPr>
            <a:normAutofit lnSpcReduction="10000"/>
          </a:bodyPr>
          <a:lstStyle/>
          <a:p>
            <a:pPr lvl="0"/>
            <a:r>
              <a:rPr lang="kk-KZ" dirty="0"/>
              <a:t>Əлеуметтік қарым-қатынастар жүйесіне кірудің белгісіз тəжірибесі.</a:t>
            </a:r>
            <a:endParaRPr lang="ru-RU" dirty="0"/>
          </a:p>
          <a:p>
            <a:pPr lvl="0"/>
            <a:r>
              <a:rPr lang="kk-KZ" dirty="0"/>
              <a:t>Топтық əрекеттіліктің символдары жəне металды стереотип- терін қоса адамдар жүріс-тұрысын əлеуметтік бағдарлау əдісі.</a:t>
            </a:r>
            <a:endParaRPr lang="ru-RU" dirty="0"/>
          </a:p>
          <a:p>
            <a:pPr lvl="0"/>
            <a:r>
              <a:rPr lang="kk-KZ" dirty="0"/>
              <a:t>Əлеуметтік рефлекс.</a:t>
            </a:r>
            <a:endParaRPr lang="ru-RU" dirty="0"/>
          </a:p>
          <a:p>
            <a:pPr lvl="0"/>
            <a:r>
              <a:rPr lang="kk-KZ" dirty="0"/>
              <a:t>Диалог-бұқаралық санамен өзара əрекеттесу.</a:t>
            </a:r>
            <a:endParaRPr lang="ru-RU" dirty="0"/>
          </a:p>
          <a:p>
            <a:pPr lvl="0"/>
            <a:r>
              <a:rPr lang="kk-KZ" dirty="0"/>
              <a:t>Халықтық тұлғаның позициялану əдісі.</a:t>
            </a:r>
            <a:endParaRPr lang="ru-RU" dirty="0"/>
          </a:p>
          <a:p>
            <a:pPr lvl="0"/>
            <a:r>
              <a:rPr lang="kk-KZ" dirty="0"/>
              <a:t>Əлеуметтік идентификация, тұлғалық өсімді жетілдірудің əмбебап механизмі.</a:t>
            </a:r>
            <a:endParaRPr lang="ru-RU" dirty="0"/>
          </a:p>
          <a:p>
            <a:pPr lvl="0"/>
            <a:r>
              <a:rPr lang="kk-KZ" dirty="0"/>
              <a:t>Ақпараттық жүйе мен коммуникативті кеңістікті ұйымдас- тыру.</a:t>
            </a:r>
            <a:endParaRPr lang="ru-RU" dirty="0"/>
          </a:p>
        </p:txBody>
      </p:sp>
    </p:spTree>
    <p:extLst>
      <p:ext uri="{BB962C8B-B14F-4D97-AF65-F5344CB8AC3E}">
        <p14:creationId xmlns:p14="http://schemas.microsoft.com/office/powerpoint/2010/main" val="128846290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2217</Words>
  <Application>Microsoft Office PowerPoint</Application>
  <PresentationFormat>Широкоэкранный</PresentationFormat>
  <Paragraphs>148</Paragraphs>
  <Slides>29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29</vt:i4>
      </vt:variant>
    </vt:vector>
  </HeadingPairs>
  <TitlesOfParts>
    <vt:vector size="33" baseType="lpstr">
      <vt:lpstr>Arial</vt:lpstr>
      <vt:lpstr>Calibri</vt:lpstr>
      <vt:lpstr>Calibri Light</vt:lpstr>
      <vt:lpstr>Тема Office</vt:lpstr>
      <vt:lpstr>ӘЛ-ФАРАБИ АТЫНДАҒЫ ҚАЗАҚ ҰЛТТЫҚ УНИВЕРСИТЕТІ</vt:lpstr>
      <vt:lpstr>Презентация PowerPoint</vt:lpstr>
      <vt:lpstr>Дәріс жоспары:</vt:lpstr>
      <vt:lpstr>Презентация PowerPoint</vt:lpstr>
      <vt:lpstr>Имидж біртіндеп дамуынан бірнеше кезеңді бөліп көрсетуге болады, яғни ең қарапайым, этимологиялықтыдан түсініктен ғылыми құрылымдануына дейін:</vt:lpstr>
      <vt:lpstr>Имидж – əмбебап түсінік, өйткені ол келесі факторлар болып таныла алады:</vt:lpstr>
      <vt:lpstr>Имиджді зерттеудің түрлі əдістемелік тəсілдері бар:</vt:lpstr>
      <vt:lpstr>Имидждің жалпы анықтамалары:</vt:lpstr>
      <vt:lpstr>Имидждің жалпы анықтамалары:</vt:lpstr>
      <vt:lpstr>Презентация PowerPoint</vt:lpstr>
      <vt:lpstr>Имиджелогияның анықтамалары</vt:lpstr>
      <vt:lpstr>Имидждің мəнді сипаттамалары</vt:lpstr>
      <vt:lpstr>Имидждің мəнді сипаттамалары</vt:lpstr>
      <vt:lpstr>Имидждің құндылықты функциялары:</vt:lpstr>
      <vt:lpstr>Имидждің құндылықты функцияларының субъективті мақсаттары. </vt:lpstr>
      <vt:lpstr>Имидждің құндылықты функцияларының объективті мақсаттары. </vt:lpstr>
      <vt:lpstr>Имидждің технологиялық функциялары</vt:lpstr>
      <vt:lpstr>Имидждердің классификациясы келесі сипаттамаларға байланысты болады:</vt:lpstr>
      <vt:lpstr>Имидж түрлері</vt:lpstr>
      <vt:lpstr>Имидждер типологиясына деген функционалды əдіс</vt:lpstr>
      <vt:lpstr>Имидждер типологиясына деген функционалды əдіс</vt:lpstr>
      <vt:lpstr>Имиджелогия деңгейлері</vt:lpstr>
      <vt:lpstr>Презентация PowerPoint</vt:lpstr>
      <vt:lpstr>Имидждердің екі бағыт бойынша классификациясы болады: </vt:lpstr>
      <vt:lpstr>Имиджді оны құрайтын факторлардың көзқарастары тарапы- нан қарастыру үшін тұлға имидждердің келесі классификациясы ұсынылады:</vt:lpstr>
      <vt:lpstr>Имидж ядросы адамның үміттеріне сай болуы тиіс. Бірінші- лікті имидждің құрылымын мыналар құрайды: </vt:lpstr>
      <vt:lpstr>Сəтті имидждің белгілері:</vt:lpstr>
      <vt:lpstr>Үлгілі имидж үш негізгі талаптарға сай келеді:</vt:lpstr>
      <vt:lpstr>      Қолданылған әдебиет : Абжаппарова А.А. Позиционирование органов исполнительной власти в медиапространстве: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Қазақ университеті. Алматы 2018. 146с. Деркач, А. А. Политическая психология : учебник для бакалавров / А. А. Деркач, Л. Г. Лаптев. — 2-е изд., перераб. и доп. — М. : Издательство Юрайт, 2017. — 591 с. — Серия : Бакалавр. Базовый курс. Овчинникова А.М., Шульга Н.В. Основы имиджелогии: Конспект лекций / А.М. Овчинникова, Н.В. Шульга; Омский гос. ун-т путей сообщения. Омск, 2019. 55 с. Беляева, М. А, Самкова, В. А. А35 АЗЫ ИМИДЖЕЛОГИИ: имидж личности, организации, территории [Текст] : учебное пособие для вузов / М. А. Беляева, В. А. Самкова ; Урал. гос. пед. ун-т. – Екатеринбург, 2016. – 184 с. Имидж политика: проблемы формирования, продвижения и исследования : коллективная монография / [под ред. В.Н. Васильевой, Г.В Жигуновой]. – Мурманск : МАГУ, 2016. – 183 с. Имидж Беларуси: становление, состояние, продвижение : монография / М. А. Слемнёв [и др.], О. В. Вожгурова [и др.] ; под науч. ред. М. А. Слемнёва. – Витебск : ВГУ имени П. М. Машерова, 2020. – 198. Ким,Л.М. Саяси имиджелогия [мәтін]: оқұ құралы / Л.М. Ким, Д.Е. Ақболат.- Алматы, 2013.- 188. Имиджелогия [Мәтін] : оқулық / О. Тұржан,; [Л.Н.Гумилев атын. Еуразия ұлттық ун-ті] - Астана : [б. ж.], 2019 . - 177 б. Библиогр.: 174-177 б. Имиджелогия - Тұржан, О.... (kazneb.kz); Тлепбергенова А.А. Страновой имидж: учебное пособие для студентов бакалавриата университетов, обучающихся по специальностям «Журналистика», «Связь с общественностью». – Алматы: Қазақ университеті, 2011. – 78 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Абжаппарова Айгуль</dc:creator>
  <cp:lastModifiedBy>aigul.abzhapparova@gmail.com</cp:lastModifiedBy>
  <cp:revision>13</cp:revision>
  <dcterms:created xsi:type="dcterms:W3CDTF">2021-01-25T08:46:53Z</dcterms:created>
  <dcterms:modified xsi:type="dcterms:W3CDTF">2021-02-08T13:00:28Z</dcterms:modified>
</cp:coreProperties>
</file>